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9" r:id="rId2"/>
    <p:sldMasterId id="2147483761" r:id="rId3"/>
    <p:sldMasterId id="2147483870" r:id="rId4"/>
    <p:sldMasterId id="2147483909" r:id="rId5"/>
  </p:sldMasterIdLst>
  <p:notesMasterIdLst>
    <p:notesMasterId r:id="rId15"/>
  </p:notesMasterIdLst>
  <p:handoutMasterIdLst>
    <p:handoutMasterId r:id="rId16"/>
  </p:handoutMasterIdLst>
  <p:sldIdLst>
    <p:sldId id="380" r:id="rId6"/>
    <p:sldId id="402" r:id="rId7"/>
    <p:sldId id="344" r:id="rId8"/>
    <p:sldId id="349" r:id="rId9"/>
    <p:sldId id="399" r:id="rId10"/>
    <p:sldId id="401" r:id="rId11"/>
    <p:sldId id="378" r:id="rId12"/>
    <p:sldId id="404" r:id="rId13"/>
    <p:sldId id="371" r:id="rId14"/>
  </p:sldIdLst>
  <p:sldSz cx="12192000" cy="6858000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1" autoAdjust="0"/>
    <p:restoredTop sz="85163" autoAdjust="0"/>
  </p:normalViewPr>
  <p:slideViewPr>
    <p:cSldViewPr snapToGrid="0">
      <p:cViewPr>
        <p:scale>
          <a:sx n="60" d="100"/>
          <a:sy n="60" d="100"/>
        </p:scale>
        <p:origin x="-138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Richard\Documents\Echo%20Cove\Projects\Raise%20Up\Raise%20Up%20Slides%20for%20Pres%20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915227554466366"/>
          <c:y val="4.8282548563914819E-2"/>
          <c:w val="0.60395242821511697"/>
          <c:h val="0.84948641245015977"/>
        </c:manualLayout>
      </c:layout>
      <c:lineChart>
        <c:grouping val="standard"/>
        <c:varyColors val="0"/>
        <c:ser>
          <c:idx val="0"/>
          <c:order val="0"/>
          <c:tx>
            <c:v>4%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chemeClr val="bg1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Sheet1!$L$4:$L$8</c:f>
              <c:numCache>
                <c:formatCode>0.0%</c:formatCode>
                <c:ptCount val="5"/>
                <c:pt idx="0">
                  <c:v>0.5145200949413351</c:v>
                </c:pt>
                <c:pt idx="1">
                  <c:v>0.52990447281976294</c:v>
                </c:pt>
                <c:pt idx="2">
                  <c:v>0.55829163767422774</c:v>
                </c:pt>
                <c:pt idx="3">
                  <c:v>0.5964769879921431</c:v>
                </c:pt>
                <c:pt idx="4">
                  <c:v>0.68172902940258873</c:v>
                </c:pt>
              </c:numCache>
            </c:numRef>
          </c:val>
          <c:smooth val="0"/>
        </c:ser>
        <c:ser>
          <c:idx val="1"/>
          <c:order val="1"/>
          <c:tx>
            <c:v>4.75%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Sheet1!$M$4:$M$8</c:f>
              <c:numCache>
                <c:formatCode>0.0%</c:formatCode>
                <c:ptCount val="5"/>
                <c:pt idx="0">
                  <c:v>0.50282918934306275</c:v>
                </c:pt>
                <c:pt idx="1">
                  <c:v>0.51747931281005644</c:v>
                </c:pt>
                <c:pt idx="2">
                  <c:v>0.54928763253370494</c:v>
                </c:pt>
                <c:pt idx="3">
                  <c:v>0.58924607911852678</c:v>
                </c:pt>
                <c:pt idx="4">
                  <c:v>0.66877256245877226</c:v>
                </c:pt>
              </c:numCache>
            </c:numRef>
          </c:val>
          <c:smooth val="0"/>
        </c:ser>
        <c:ser>
          <c:idx val="2"/>
          <c:order val="2"/>
          <c:tx>
            <c:v>5%</c:v>
          </c:tx>
          <c:spPr>
            <a:ln w="19050" cap="rnd">
              <a:solidFill>
                <a:srgbClr val="306F1F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Sheet1!$N$4:$N$8</c:f>
              <c:numCache>
                <c:formatCode>0.0%</c:formatCode>
                <c:ptCount val="5"/>
                <c:pt idx="0">
                  <c:v>0.48145808147176516</c:v>
                </c:pt>
                <c:pt idx="1">
                  <c:v>0.49817737378486537</c:v>
                </c:pt>
                <c:pt idx="2">
                  <c:v>0.53114451777644456</c:v>
                </c:pt>
                <c:pt idx="3">
                  <c:v>0.57080103161506912</c:v>
                </c:pt>
                <c:pt idx="4">
                  <c:v>0.64881351929047804</c:v>
                </c:pt>
              </c:numCache>
            </c:numRef>
          </c:val>
          <c:smooth val="0"/>
        </c:ser>
        <c:ser>
          <c:idx val="3"/>
          <c:order val="3"/>
          <c:tx>
            <c:v>5.75%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Sheet1!$O$4:$O$8</c:f>
              <c:numCache>
                <c:formatCode>0.0%</c:formatCode>
                <c:ptCount val="5"/>
                <c:pt idx="0">
                  <c:v>0.45799999999999996</c:v>
                </c:pt>
                <c:pt idx="1">
                  <c:v>0.47700000000000004</c:v>
                </c:pt>
                <c:pt idx="2">
                  <c:v>0.51100000000000001</c:v>
                </c:pt>
                <c:pt idx="3">
                  <c:v>0.55299999999999994</c:v>
                </c:pt>
                <c:pt idx="4">
                  <c:v>0.627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66368"/>
        <c:axId val="131467904"/>
      </c:lineChart>
      <c:catAx>
        <c:axId val="131466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1467904"/>
        <c:crosses val="autoZero"/>
        <c:auto val="1"/>
        <c:lblAlgn val="ctr"/>
        <c:lblOffset val="100"/>
        <c:noMultiLvlLbl val="0"/>
      </c:catAx>
      <c:valAx>
        <c:axId val="131467904"/>
        <c:scaling>
          <c:orientation val="minMax"/>
          <c:max val="0.70000000000000007"/>
          <c:min val="0.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46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070586034614916"/>
          <c:y val="8.2347175128824904E-2"/>
          <c:w val="0.11105692931370324"/>
          <c:h val="0.30204699120247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45682690564581E-2"/>
          <c:y val="0.24889964386658073"/>
          <c:w val="0.91927700009721003"/>
          <c:h val="0.63866400188587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Chart!$B$1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4084084084084049E-2"/>
                  <c:y val="-1.433691756272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078078078078011E-2"/>
                  <c:y val="-1.720430107526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Chart!$B$2:$B$3</c:f>
              <c:numCache>
                <c:formatCode>0.00%</c:formatCode>
                <c:ptCount val="2"/>
                <c:pt idx="0">
                  <c:v>4.0473890546406377E-3</c:v>
                </c:pt>
                <c:pt idx="1">
                  <c:v>1.3694235555622214E-2</c:v>
                </c:pt>
              </c:numCache>
            </c:numRef>
          </c:val>
        </c:ser>
        <c:ser>
          <c:idx val="1"/>
          <c:order val="1"/>
          <c:tx>
            <c:strRef>
              <c:f>Chart!$C$1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Chart!$C$2:$C$3</c:f>
              <c:numCache>
                <c:formatCode>0.00%</c:formatCode>
                <c:ptCount val="2"/>
                <c:pt idx="0">
                  <c:v>4.0473890546406377E-3</c:v>
                </c:pt>
                <c:pt idx="1">
                  <c:v>1.3694235555622214E-2</c:v>
                </c:pt>
              </c:numCache>
            </c:numRef>
          </c:val>
        </c:ser>
        <c:ser>
          <c:idx val="2"/>
          <c:order val="2"/>
          <c:tx>
            <c:strRef>
              <c:f>Chart!$D$1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Chart!$D$2:$D$3</c:f>
              <c:numCache>
                <c:formatCode>0.00%</c:formatCode>
                <c:ptCount val="2"/>
                <c:pt idx="0">
                  <c:v>4.0473890546406377E-3</c:v>
                </c:pt>
                <c:pt idx="1">
                  <c:v>1.3694235555622214E-2</c:v>
                </c:pt>
              </c:numCache>
            </c:numRef>
          </c:val>
        </c:ser>
        <c:ser>
          <c:idx val="3"/>
          <c:order val="3"/>
          <c:tx>
            <c:strRef>
              <c:f>Chart!$E$1</c:f>
              <c:strCache>
                <c:ptCount val="1"/>
                <c:pt idx="0">
                  <c:v>0–90th percentiles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Chart!$E$2:$E$3</c:f>
              <c:numCache>
                <c:formatCode>0.00%</c:formatCode>
                <c:ptCount val="2"/>
                <c:pt idx="0">
                  <c:v>4.0473890546406377E-3</c:v>
                </c:pt>
                <c:pt idx="1">
                  <c:v>1.3694235555622214E-2</c:v>
                </c:pt>
              </c:numCache>
            </c:numRef>
          </c:val>
        </c:ser>
        <c:ser>
          <c:idx val="4"/>
          <c:order val="4"/>
          <c:tx>
            <c:strRef>
              <c:f>Chart!$F$1</c:f>
              <c:strCache>
                <c:ptCount val="1"/>
                <c:pt idx="0">
                  <c:v>0–99th percentiles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Chart!$F$2:$F$3</c:f>
            </c:numRef>
          </c:val>
        </c:ser>
        <c:ser>
          <c:idx val="5"/>
          <c:order val="5"/>
          <c:tx>
            <c:strRef>
              <c:f>Chart!$G$1</c:f>
              <c:strCache>
                <c:ptCount val="1"/>
                <c:pt idx="0">
                  <c:v>90th–95th percentiles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Chart!$G$2:$G$3</c:f>
            </c:numRef>
          </c:val>
        </c:ser>
        <c:ser>
          <c:idx val="6"/>
          <c:order val="6"/>
          <c:tx>
            <c:strRef>
              <c:f>Chart!$H$1</c:f>
              <c:strCache>
                <c:ptCount val="1"/>
                <c:pt idx="0">
                  <c:v>95th–99th percentiles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Chart!$H$2:$H$3</c:f>
            </c:numRef>
          </c:val>
        </c:ser>
        <c:ser>
          <c:idx val="7"/>
          <c:order val="7"/>
          <c:tx>
            <c:strRef>
              <c:f>Chart!$I$1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Chart!$I$2:$I$3</c:f>
              <c:numCache>
                <c:formatCode>General</c:formatCode>
                <c:ptCount val="2"/>
              </c:numCache>
            </c:numRef>
          </c:val>
        </c:ser>
        <c:ser>
          <c:idx val="8"/>
          <c:order val="8"/>
          <c:tx>
            <c:strRef>
              <c:f>Chart!$J$1</c:f>
              <c:strCache>
                <c:ptCount val="1"/>
                <c:pt idx="0">
                  <c:v>Top 1% (99th–100th percentiles)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Chart!$A$2:$A$3</c:f>
              <c:strCache>
                <c:ptCount val="2"/>
                <c:pt idx="0">
                  <c:v>1979-2011</c:v>
                </c:pt>
                <c:pt idx="1">
                  <c:v>1947-1979</c:v>
                </c:pt>
              </c:strCache>
            </c:strRef>
          </c:cat>
          <c:val>
            <c:numRef>
              <c:f>Chart!$J$2:$J$3</c:f>
              <c:numCache>
                <c:formatCode>0.00%</c:formatCode>
                <c:ptCount val="2"/>
                <c:pt idx="0">
                  <c:v>4.2032358678845361E-2</c:v>
                </c:pt>
                <c:pt idx="1">
                  <c:v>9.2455773403721242E-3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3606400"/>
        <c:axId val="133624576"/>
      </c:barChart>
      <c:catAx>
        <c:axId val="13360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24576"/>
        <c:crosses val="autoZero"/>
        <c:auto val="1"/>
        <c:lblAlgn val="ctr"/>
        <c:lblOffset val="100"/>
        <c:noMultiLvlLbl val="0"/>
      </c:catAx>
      <c:valAx>
        <c:axId val="133624576"/>
        <c:scaling>
          <c:orientation val="minMax"/>
          <c:max val="5.000000000000001E-2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60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4299573985461223"/>
          <c:y val="0.22207104638887792"/>
          <c:w val="0.5688843584665374"/>
          <c:h val="5.8677955578133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8003062117236E-2"/>
          <c:y val="0.22437254749096958"/>
          <c:w val="0.90415700641586472"/>
          <c:h val="0.578295002728619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Chart!$B$1</c:f>
              <c:strCache>
                <c:ptCount val="1"/>
                <c:pt idx="0">
                  <c:v>Bottom 99%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9345603271983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81595092024539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Chart!$A$2:$A$3</c:f>
              <c:strCache>
                <c:ptCount val="2"/>
                <c:pt idx="0">
                  <c:v>Before FSA </c:v>
                </c:pt>
                <c:pt idx="1">
                  <c:v>After FSA</c:v>
                </c:pt>
              </c:strCache>
            </c:strRef>
          </c:cat>
          <c:val>
            <c:numRef>
              <c:f>Chart!$B$2:$B$3</c:f>
              <c:numCache>
                <c:formatCode>0.0%</c:formatCode>
                <c:ptCount val="2"/>
                <c:pt idx="0">
                  <c:v>9.3820992250919555E-2</c:v>
                </c:pt>
                <c:pt idx="1">
                  <c:v>9.3820992250919555E-2</c:v>
                </c:pt>
              </c:numCache>
            </c:numRef>
          </c:val>
        </c:ser>
        <c:ser>
          <c:idx val="1"/>
          <c:order val="1"/>
          <c:tx>
            <c:strRef>
              <c:f>Chart!$C$1</c:f>
              <c:strCache>
                <c:ptCount val="1"/>
                <c:pt idx="0">
                  <c:v>Bottom 99%2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Before FSA </c:v>
                </c:pt>
                <c:pt idx="1">
                  <c:v>After FSA</c:v>
                </c:pt>
              </c:strCache>
            </c:strRef>
          </c:cat>
          <c:val>
            <c:numRef>
              <c:f>Chart!$C$2:$C$3</c:f>
              <c:numCache>
                <c:formatCode>0.0%</c:formatCode>
                <c:ptCount val="2"/>
                <c:pt idx="0">
                  <c:v>9.3820992250919555E-2</c:v>
                </c:pt>
                <c:pt idx="1">
                  <c:v>9.3820992250919555E-2</c:v>
                </c:pt>
              </c:numCache>
            </c:numRef>
          </c:val>
        </c:ser>
        <c:ser>
          <c:idx val="2"/>
          <c:order val="2"/>
          <c:tx>
            <c:strRef>
              <c:f>Chart!$D$1</c:f>
              <c:strCache>
                <c:ptCount val="1"/>
                <c:pt idx="0">
                  <c:v>Bottom 99%3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Before FSA </c:v>
                </c:pt>
                <c:pt idx="1">
                  <c:v>After FSA</c:v>
                </c:pt>
              </c:strCache>
            </c:strRef>
          </c:cat>
          <c:val>
            <c:numRef>
              <c:f>Chart!$D$2:$D$3</c:f>
              <c:numCache>
                <c:formatCode>0.0%</c:formatCode>
                <c:ptCount val="2"/>
                <c:pt idx="0">
                  <c:v>9.3820992250919555E-2</c:v>
                </c:pt>
                <c:pt idx="1">
                  <c:v>9.3820992250919555E-2</c:v>
                </c:pt>
              </c:numCache>
            </c:numRef>
          </c:val>
        </c:ser>
        <c:ser>
          <c:idx val="3"/>
          <c:order val="3"/>
          <c:tx>
            <c:strRef>
              <c:f>Chart!$E$1</c:f>
              <c:strCache>
                <c:ptCount val="1"/>
                <c:pt idx="0">
                  <c:v>Bottom 99%4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Before FSA </c:v>
                </c:pt>
                <c:pt idx="1">
                  <c:v>After FSA</c:v>
                </c:pt>
              </c:strCache>
            </c:strRef>
          </c:cat>
          <c:val>
            <c:numRef>
              <c:f>Chart!$E$2:$E$3</c:f>
              <c:numCache>
                <c:formatCode>0.0%</c:formatCode>
                <c:ptCount val="2"/>
                <c:pt idx="0">
                  <c:v>9.3820992250919555E-2</c:v>
                </c:pt>
                <c:pt idx="1">
                  <c:v>9.3820992250919555E-2</c:v>
                </c:pt>
              </c:numCache>
            </c:numRef>
          </c:val>
        </c:ser>
        <c:ser>
          <c:idx val="4"/>
          <c:order val="4"/>
          <c:tx>
            <c:strRef>
              <c:f>Chart!$F$1</c:f>
              <c:strCache>
                <c:ptCount val="1"/>
                <c:pt idx="0">
                  <c:v>Bottom 99%5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Before FSA </c:v>
                </c:pt>
                <c:pt idx="1">
                  <c:v>After FSA</c:v>
                </c:pt>
              </c:strCache>
            </c:strRef>
          </c:cat>
          <c:val>
            <c:numRef>
              <c:f>Chart!$F$2:$F$3</c:f>
              <c:numCache>
                <c:formatCode>0.0%</c:formatCode>
                <c:ptCount val="2"/>
                <c:pt idx="0">
                  <c:v>9.3820992250919555E-2</c:v>
                </c:pt>
                <c:pt idx="1">
                  <c:v>9.3820992250919555E-2</c:v>
                </c:pt>
              </c:numCache>
            </c:numRef>
          </c:val>
        </c:ser>
        <c:ser>
          <c:idx val="5"/>
          <c:order val="5"/>
          <c:tx>
            <c:strRef>
              <c:f>Chart!$G$1</c:f>
              <c:strCache>
                <c:ptCount val="1"/>
                <c:pt idx="0">
                  <c:v>Top 1%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Chart!$A$2:$A$3</c:f>
              <c:strCache>
                <c:ptCount val="2"/>
                <c:pt idx="0">
                  <c:v>Before FSA </c:v>
                </c:pt>
                <c:pt idx="1">
                  <c:v>After FSA</c:v>
                </c:pt>
              </c:strCache>
            </c:strRef>
          </c:cat>
          <c:val>
            <c:numRef>
              <c:f>Chart!$G$2:$G$3</c:f>
              <c:numCache>
                <c:formatCode>0.00%</c:formatCode>
                <c:ptCount val="2"/>
                <c:pt idx="0">
                  <c:v>6.46842402359393E-2</c:v>
                </c:pt>
                <c:pt idx="1">
                  <c:v>8.0358039196722797E-2</c:v>
                </c:pt>
              </c:numCache>
            </c:numRef>
          </c:val>
        </c:ser>
        <c:ser>
          <c:idx val="6"/>
          <c:order val="6"/>
          <c:tx>
            <c:strRef>
              <c:f>Chart!$H$1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Chart!$A$2:$A$3</c:f>
              <c:strCache>
                <c:ptCount val="2"/>
                <c:pt idx="0">
                  <c:v>Before FSA </c:v>
                </c:pt>
                <c:pt idx="1">
                  <c:v>After FSA</c:v>
                </c:pt>
              </c:strCache>
            </c:strRef>
          </c:cat>
          <c:val>
            <c:numRef>
              <c:f>Chart!$H$2:$H$3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axId val="135013504"/>
        <c:axId val="135015040"/>
      </c:barChart>
      <c:catAx>
        <c:axId val="13501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15040"/>
        <c:crosses val="autoZero"/>
        <c:auto val="1"/>
        <c:lblAlgn val="ctr"/>
        <c:lblOffset val="100"/>
        <c:noMultiLvlLbl val="0"/>
      </c:catAx>
      <c:valAx>
        <c:axId val="13501504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013504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26059547688725787"/>
          <c:y val="0.91499953466712936"/>
          <c:w val="0.4942960738368633"/>
          <c:h val="7.3096411076957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0.2853</cdr:x>
      <cdr:y>0.11561</cdr:y>
    </cdr:from>
    <cdr:to>
      <cdr:x>0.32115</cdr:x>
      <cdr:y>0.17882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51425" y="476025"/>
          <a:ext cx="295421" cy="2602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45720" rIns="45720" rtlCol="0">
          <a:noAutofit/>
        </a:bodyPr>
        <a:lstStyle xmlns:a="http://schemas.openxmlformats.org/drawingml/2006/main"/>
        <a:p xmlns:a="http://schemas.openxmlformats.org/drawingml/2006/main">
          <a:pPr>
            <a:spcBef>
              <a:spcPts val="600"/>
            </a:spcBef>
          </a:pPr>
          <a:r>
            <a:rPr lang="en-US" sz="1000" b="1" dirty="0" smtClean="0">
              <a:solidFill>
                <a:schemeClr val="bg1"/>
              </a:solidFill>
              <a:latin typeface="+mn-lt"/>
            </a:rPr>
            <a:t>1.8</a:t>
          </a:r>
          <a:endParaRPr lang="en-US" sz="1000" b="1" dirty="0">
            <a:solidFill>
              <a:schemeClr val="bg1"/>
            </a:solidFill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0.05172</cdr:x>
      <cdr:y>0.16877</cdr:y>
    </cdr:from>
    <cdr:to>
      <cdr:x>0.638</cdr:x>
      <cdr:y>0.2546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567068" y="1031661"/>
          <a:ext cx="6428487" cy="524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Compound Annual Growth Rate (CAGR), by MA income group, in two periods (’47-’79 and ‘79 –’11) </a:t>
          </a:r>
          <a:endParaRPr lang="en-US" sz="1200" dirty="0"/>
        </a:p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0.03507</cdr:x>
      <cdr:y>0.03986</cdr:y>
    </cdr:from>
    <cdr:to>
      <cdr:x>0.97094</cdr:x>
      <cdr:y>0.14962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81010" y="233433"/>
          <a:ext cx="10167237" cy="6428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 dirty="0" smtClean="0">
              <a:solidFill>
                <a:schemeClr val="accent6"/>
              </a:solidFill>
            </a:rPr>
            <a:t>Incomes Have Barely Grown for Most</a:t>
          </a:r>
          <a:r>
            <a:rPr lang="en-US" sz="3200" b="1" baseline="0" dirty="0" smtClean="0">
              <a:solidFill>
                <a:schemeClr val="accent6"/>
              </a:solidFill>
            </a:rPr>
            <a:t> </a:t>
          </a:r>
          <a:r>
            <a:rPr lang="en-US" sz="3200" b="1" dirty="0" smtClean="0">
              <a:solidFill>
                <a:schemeClr val="accent6"/>
              </a:solidFill>
            </a:rPr>
            <a:t>Since 1979</a:t>
          </a:r>
          <a:endParaRPr lang="en-US" sz="3200" b="1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0.52002</cdr:x>
      <cdr:y>0.30559</cdr:y>
    </cdr:from>
    <cdr:to>
      <cdr:x>0.52302</cdr:x>
      <cdr:y>0.96589</cdr:y>
    </cdr:to>
    <cdr:cxnSp macro="">
      <cdr:nvCxnSpPr>
        <cdr:cNvPr id="10" name="Straight Connector 9"/>
        <cdr:cNvCxnSpPr/>
      </cdr:nvCxnSpPr>
      <cdr:spPr>
        <a:xfrm xmlns:a="http://schemas.openxmlformats.org/drawingml/2006/main" flipH="1">
          <a:off x="5649445" y="1789705"/>
          <a:ext cx="32592" cy="386705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>
              <a:lumMod val="50000"/>
              <a:lumOff val="50000"/>
            </a:schemeClr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0.17635</cdr:x>
      <cdr:y>0.86039</cdr:y>
    </cdr:from>
    <cdr:to>
      <cdr:x>0.84425</cdr:x>
      <cdr:y>0.91977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944684" y="5075459"/>
          <a:ext cx="7365076" cy="350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/>
            <a:t>Average</a:t>
          </a:r>
          <a:r>
            <a:rPr lang="en-US" sz="1600" baseline="0" dirty="0" smtClean="0"/>
            <a:t> MA s</a:t>
          </a:r>
          <a:r>
            <a:rPr lang="en-US" sz="1600" dirty="0" smtClean="0"/>
            <a:t>tate and local</a:t>
          </a:r>
          <a:r>
            <a:rPr lang="en-US" sz="1600" baseline="0" dirty="0" smtClean="0"/>
            <a:t> taxes as a share of household income, by income group</a:t>
          </a:r>
          <a:endParaRPr lang="en-US" sz="1600" dirty="0"/>
        </a:p>
        <a:p xmlns:a="http://schemas.openxmlformats.org/drawingml/2006/main">
          <a:endParaRPr lang="en-US" sz="1200" dirty="0"/>
        </a:p>
      </cdr:txBody>
    </cdr:sp>
  </cdr:relSizeAnchor>
  <cdr:relSizeAnchor xmlns:cdr="http://schemas.openxmlformats.org/drawingml/2006/chartDrawing">
    <cdr:from>
      <cdr:x>0.02257</cdr:x>
      <cdr:y>0.0198</cdr:y>
    </cdr:from>
    <cdr:to>
      <cdr:x>0.96528</cdr:x>
      <cdr:y>0.12624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123825" y="76200"/>
          <a:ext cx="5172075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0.00099</cdr:x>
      <cdr:y>0.00182</cdr:y>
    </cdr:from>
    <cdr:to>
      <cdr:x>1</cdr:x>
      <cdr:y>0.1033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10887" y="10857"/>
          <a:ext cx="11016342" cy="605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>
              <a:solidFill>
                <a:schemeClr val="accent6"/>
              </a:solidFill>
              <a:effectLst/>
            </a:rPr>
            <a:t>Fair Share </a:t>
          </a:r>
          <a:r>
            <a:rPr lang="en-US" sz="3200" b="1" dirty="0">
              <a:solidFill>
                <a:schemeClr val="accent6"/>
              </a:solidFill>
              <a:effectLst/>
            </a:rPr>
            <a:t>Amendment</a:t>
          </a:r>
          <a:r>
            <a:rPr lang="en-US" sz="2800" b="1" dirty="0">
              <a:solidFill>
                <a:schemeClr val="accent6"/>
              </a:solidFill>
              <a:effectLst/>
            </a:rPr>
            <a:t> (FSA) Makes MA Tax System More Fair</a:t>
          </a:r>
        </a:p>
        <a:p xmlns:a="http://schemas.openxmlformats.org/drawingml/2006/main">
          <a:endParaRPr lang="en-US" sz="2800" dirty="0"/>
        </a:p>
      </cdr:txBody>
    </cdr:sp>
  </cdr:relSizeAnchor>
  <cdr:relSizeAnchor xmlns:cdr="http://schemas.openxmlformats.org/drawingml/2006/chartDrawing">
    <cdr:from>
      <cdr:x>0.49161</cdr:x>
      <cdr:y>0.21715</cdr:y>
    </cdr:from>
    <cdr:to>
      <cdr:x>0.49161</cdr:x>
      <cdr:y>0.85495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5421096" y="1280969"/>
          <a:ext cx="0" cy="3762377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1">
              <a:lumMod val="65000"/>
              <a:lumOff val="35000"/>
            </a:schemeClr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0.4402</cdr:x>
      <cdr:y>0.28564</cdr:y>
    </cdr:from>
    <cdr:to>
      <cdr:x>0.50653</cdr:x>
      <cdr:y>0.42374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54139" y="1685004"/>
          <a:ext cx="731520" cy="8146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chemeClr val="accent5"/>
              </a:solidFill>
            </a:rPr>
            <a:t>$2B lost</a:t>
          </a:r>
          <a:endParaRPr lang="en-US" sz="2000" dirty="0">
            <a:solidFill>
              <a:schemeClr val="accent5"/>
            </a:solidFill>
          </a:endParaRPr>
        </a:p>
      </cdr:txBody>
    </cdr:sp>
  </cdr:relSizeAnchor>
  <cdr:relSizeAnchor xmlns:cdr="http://schemas.openxmlformats.org/drawingml/2006/chartDrawing">
    <cdr:from>
      <cdr:x>0.4206</cdr:x>
      <cdr:y>0.26028</cdr:y>
    </cdr:from>
    <cdr:to>
      <cdr:x>0.44472</cdr:x>
      <cdr:y>0.42938</cdr:y>
    </cdr:to>
    <cdr:sp macro="" textlink="">
      <cdr:nvSpPr>
        <cdr:cNvPr id="6" name="Right Brace 5"/>
        <cdr:cNvSpPr/>
      </cdr:nvSpPr>
      <cdr:spPr>
        <a:xfrm xmlns:a="http://schemas.openxmlformats.org/drawingml/2006/main">
          <a:off x="4638008" y="1535376"/>
          <a:ext cx="266008" cy="997527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accent5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0.89258</cdr:x>
      <cdr:y>0.34498</cdr:y>
    </cdr:from>
    <cdr:to>
      <cdr:x>0.91511</cdr:x>
      <cdr:y>0.42374</cdr:y>
    </cdr:to>
    <cdr:sp macro="" textlink="">
      <cdr:nvSpPr>
        <cdr:cNvPr id="10" name="Right Brace 9"/>
        <cdr:cNvSpPr/>
      </cdr:nvSpPr>
      <cdr:spPr>
        <a:xfrm xmlns:a="http://schemas.openxmlformats.org/drawingml/2006/main">
          <a:off x="9842699" y="2035063"/>
          <a:ext cx="248458" cy="464589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accent5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0.9121</cdr:x>
      <cdr:y>0.3168</cdr:y>
    </cdr:from>
    <cdr:to>
      <cdr:x>1</cdr:x>
      <cdr:y>0.44629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0057906" y="1868807"/>
          <a:ext cx="969323" cy="763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>
              <a:solidFill>
                <a:schemeClr val="accent5"/>
              </a:solidFill>
            </a:rPr>
            <a:t>$1.27B gained</a:t>
          </a:r>
          <a:endParaRPr lang="en-US" sz="2000" dirty="0">
            <a:solidFill>
              <a:schemeClr val="accent5"/>
            </a:solidFill>
          </a:endParaRPr>
        </a:p>
      </cdr:txBody>
    </cdr:sp>
  </cdr:relSizeAnchor>
  <cdr:relSizeAnchor xmlns:cdr="http://schemas.openxmlformats.org/drawingml/2006/chartDrawing">
    <cdr:from>
      <cdr:x>0.05122</cdr:x>
      <cdr:y>0.13345</cdr:y>
    </cdr:from>
    <cdr:to>
      <cdr:x>0.49146</cdr:x>
      <cdr:y>0.20673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64770" y="787229"/>
          <a:ext cx="4854633" cy="432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solidFill>
                <a:srgbClr val="005C84"/>
              </a:solidFill>
            </a:rPr>
            <a:t>Big Winners in the Economy Have Lower Tax Levels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2611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2611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r">
              <a:defRPr sz="1200"/>
            </a:lvl1pPr>
          </a:lstStyle>
          <a:p>
            <a:fld id="{36FD9AC0-D19F-4910-83C7-936F31E24844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1"/>
            <a:ext cx="3010323" cy="462610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57591"/>
            <a:ext cx="3010323" cy="462610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r">
              <a:defRPr sz="1200"/>
            </a:lvl1pPr>
          </a:lstStyle>
          <a:p>
            <a:fld id="{90722D50-D5E4-4110-BEC7-96A22163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24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2611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0"/>
            <a:ext cx="3010323" cy="462611"/>
          </a:xfrm>
          <a:prstGeom prst="rect">
            <a:avLst/>
          </a:prstGeom>
        </p:spPr>
        <p:txBody>
          <a:bodyPr vert="horz" lIns="92376" tIns="46188" rIns="92376" bIns="46188" rtlCol="0"/>
          <a:lstStyle>
            <a:lvl1pPr algn="r">
              <a:defRPr sz="1200"/>
            </a:lvl1pPr>
          </a:lstStyle>
          <a:p>
            <a:fld id="{896180FB-5168-40A5-B575-FE791ADA8E9B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6" tIns="46188" rIns="92376" bIns="461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437221"/>
            <a:ext cx="5557520" cy="3630454"/>
          </a:xfrm>
          <a:prstGeom prst="rect">
            <a:avLst/>
          </a:prstGeom>
        </p:spPr>
        <p:txBody>
          <a:bodyPr vert="horz" lIns="92376" tIns="46188" rIns="92376" bIns="461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10323" cy="462610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757591"/>
            <a:ext cx="3010323" cy="462610"/>
          </a:xfrm>
          <a:prstGeom prst="rect">
            <a:avLst/>
          </a:prstGeom>
        </p:spPr>
        <p:txBody>
          <a:bodyPr vert="horz" lIns="92376" tIns="46188" rIns="92376" bIns="46188" rtlCol="0" anchor="b"/>
          <a:lstStyle>
            <a:lvl1pPr algn="r">
              <a:defRPr sz="1200"/>
            </a:lvl1pPr>
          </a:lstStyle>
          <a:p>
            <a:fld id="{2F7271E1-784B-4D8C-B18C-3A256486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8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50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the essential features of the Fair Share Amendment.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6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8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entire state budget?</a:t>
            </a:r>
          </a:p>
          <a:p>
            <a:r>
              <a:rPr lang="en-US" dirty="0" smtClean="0"/>
              <a:t>How much does the state spend on public </a:t>
            </a:r>
            <a:r>
              <a:rPr lang="en-US" dirty="0" err="1" smtClean="0"/>
              <a:t>ed</a:t>
            </a:r>
            <a:r>
              <a:rPr lang="en-US" dirty="0" smtClean="0"/>
              <a:t>?</a:t>
            </a:r>
          </a:p>
          <a:p>
            <a:pPr defTabSz="923761">
              <a:defRPr/>
            </a:pPr>
            <a:r>
              <a:rPr lang="en-US" dirty="0" smtClean="0"/>
              <a:t>How much does the state spend on transportation?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1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campaign at its core is truly about fairness and opportunity for everyone. But fairness and opportunity have been lacking in recent decades for many Massachusetts families. </a:t>
            </a:r>
          </a:p>
          <a:p>
            <a:endParaRPr lang="en-US" baseline="0" dirty="0" smtClean="0"/>
          </a:p>
          <a:p>
            <a:r>
              <a:rPr lang="en-US" dirty="0"/>
              <a:t>In the last thirty years, income growth for most Massachusetts families has been relatively weak. Real incomes (i.e., adjusted for inflation) for the Bottom 99% have grown at an annual rate of less than half a percentage point a year or about 14% over this entire period. That’s slow growth.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Incomes of the Top 1% of Massachusetts households, by contrast, have grown 10 times faster or by about 275% over the same period, almost tripling their real income.</a:t>
            </a:r>
          </a:p>
          <a:p>
            <a:pPr defTabSz="923761">
              <a:defRPr/>
            </a:pPr>
            <a:endParaRPr lang="en-US" baseline="0" dirty="0" smtClean="0"/>
          </a:p>
          <a:p>
            <a:r>
              <a:rPr lang="en-US" dirty="0" smtClean="0"/>
              <a:t>But this isn’t how it has to be and it’s not how it always has been. In the thirty year period</a:t>
            </a:r>
            <a:r>
              <a:rPr lang="en-US" baseline="0" dirty="0" smtClean="0"/>
              <a:t> following WWII, the American economy delivered broadly shared prosperity, with strong income gains for MANY working families at all income levels. </a:t>
            </a:r>
          </a:p>
          <a:p>
            <a:endParaRPr lang="en-US" baseline="0" dirty="0" smtClean="0"/>
          </a:p>
          <a:p>
            <a:pPr defTabSz="923761">
              <a:defRPr/>
            </a:pPr>
            <a:r>
              <a:rPr lang="en-US" b="1" dirty="0">
                <a:solidFill>
                  <a:schemeClr val="accent6"/>
                </a:solidFill>
              </a:rPr>
              <a:t>The highest income Massachusetts families have seen their incomes skyrocket over the last three decades, while the incomes of most working families have grown slowly if at all.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89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3761">
              <a:defRPr/>
            </a:pPr>
            <a:r>
              <a:rPr lang="en-US" b="1" dirty="0">
                <a:solidFill>
                  <a:schemeClr val="accent6"/>
                </a:solidFill>
              </a:rPr>
              <a:t>Asking these highest income families to pay an extra 4% on their taxable income above $1 M - the same families whose incomes have grown so much in recent years and who pay a smaller share of their income in state and local taxes than the rest of us do – is a fair way to raise significant new revenue. </a:t>
            </a:r>
          </a:p>
          <a:p>
            <a:pPr defTabSz="923761"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 defTabSz="923761">
              <a:defRPr/>
            </a:pPr>
            <a:r>
              <a:rPr lang="en-US" b="1" dirty="0">
                <a:solidFill>
                  <a:schemeClr val="accent6"/>
                </a:solidFill>
              </a:rPr>
              <a:t>The Fair Share Amendment allows Massachusetts to invest in a prosperous future for all of us AND makes our tax system more fair.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23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75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5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71E1-784B-4D8C-B18C-3A25648649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3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6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3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8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7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http://69.195.124.59/~raiseupm/wp-content/uploads/2013/07/RaiseUpMABanner_1000pxw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3" r="28692"/>
          <a:stretch/>
        </p:blipFill>
        <p:spPr bwMode="auto">
          <a:xfrm>
            <a:off x="5234732" y="6006738"/>
            <a:ext cx="1722536" cy="69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94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69.195.124.59/~raiseupm/wp-content/uploads/2013/07/RaiseUpMABanner_1000pxw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3" r="28692"/>
          <a:stretch/>
        </p:blipFill>
        <p:spPr bwMode="auto">
          <a:xfrm>
            <a:off x="5234732" y="6120437"/>
            <a:ext cx="1722536" cy="69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0" y="1524000"/>
            <a:ext cx="122936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707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4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69.195.124.59/~raiseupm/wp-content/uploads/2013/07/RaiseUpMABanner_1000pxw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3" r="28692"/>
          <a:stretch/>
        </p:blipFill>
        <p:spPr bwMode="auto">
          <a:xfrm>
            <a:off x="5234732" y="6006738"/>
            <a:ext cx="1722536" cy="69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97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http://69.195.124.59/~raiseupm/wp-content/uploads/2013/07/RaiseUpMABanner_1000pxw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3" r="28692"/>
          <a:stretch/>
        </p:blipFill>
        <p:spPr bwMode="auto">
          <a:xfrm>
            <a:off x="5234732" y="6054786"/>
            <a:ext cx="1722536" cy="69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05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9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9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54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00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139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9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34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002665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91" y="6196779"/>
            <a:ext cx="3233927" cy="52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29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67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66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8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8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35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33" y="-29030"/>
            <a:ext cx="12250057" cy="688703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8692766 w 9144000"/>
              <a:gd name="connsiteY3" fmla="*/ 6858000 h 6858000"/>
              <a:gd name="connsiteX4" fmla="*/ 8702433 w 9144000"/>
              <a:gd name="connsiteY4" fmla="*/ 6781924 h 6858000"/>
              <a:gd name="connsiteX5" fmla="*/ 8732520 w 9144000"/>
              <a:gd name="connsiteY5" fmla="*/ 6186095 h 6858000"/>
              <a:gd name="connsiteX6" fmla="*/ 2905013 w 9144000"/>
              <a:gd name="connsiteY6" fmla="*/ 358588 h 6858000"/>
              <a:gd name="connsiteX7" fmla="*/ 127277 w 9144000"/>
              <a:gd name="connsiteY7" fmla="*/ 1061937 h 6858000"/>
              <a:gd name="connsiteX8" fmla="*/ 0 w 9144000"/>
              <a:gd name="connsiteY8" fmla="*/ 1135120 h 6858000"/>
              <a:gd name="connsiteX9" fmla="*/ 0 w 9144000"/>
              <a:gd name="connsiteY9" fmla="*/ 0 h 6858000"/>
              <a:gd name="connsiteX0" fmla="*/ 0 w 9144000"/>
              <a:gd name="connsiteY0" fmla="*/ 0 h 8574760"/>
              <a:gd name="connsiteX1" fmla="*/ 9144000 w 9144000"/>
              <a:gd name="connsiteY1" fmla="*/ 1716760 h 8574760"/>
              <a:gd name="connsiteX2" fmla="*/ 9144000 w 9144000"/>
              <a:gd name="connsiteY2" fmla="*/ 8574760 h 8574760"/>
              <a:gd name="connsiteX3" fmla="*/ 8692766 w 9144000"/>
              <a:gd name="connsiteY3" fmla="*/ 8574760 h 8574760"/>
              <a:gd name="connsiteX4" fmla="*/ 8702433 w 9144000"/>
              <a:gd name="connsiteY4" fmla="*/ 8498684 h 8574760"/>
              <a:gd name="connsiteX5" fmla="*/ 8732520 w 9144000"/>
              <a:gd name="connsiteY5" fmla="*/ 7902855 h 8574760"/>
              <a:gd name="connsiteX6" fmla="*/ 2905013 w 9144000"/>
              <a:gd name="connsiteY6" fmla="*/ 2075348 h 8574760"/>
              <a:gd name="connsiteX7" fmla="*/ 127277 w 9144000"/>
              <a:gd name="connsiteY7" fmla="*/ 2778697 h 8574760"/>
              <a:gd name="connsiteX8" fmla="*/ 0 w 9144000"/>
              <a:gd name="connsiteY8" fmla="*/ 2851880 h 8574760"/>
              <a:gd name="connsiteX9" fmla="*/ 0 w 9144000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9144000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11366751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9035" h="8574760">
                <a:moveTo>
                  <a:pt x="0" y="0"/>
                </a:moveTo>
                <a:lnTo>
                  <a:pt x="11439035" y="36143"/>
                </a:lnTo>
                <a:lnTo>
                  <a:pt x="11366751" y="8574760"/>
                </a:lnTo>
                <a:lnTo>
                  <a:pt x="8692766" y="8574760"/>
                </a:lnTo>
                <a:lnTo>
                  <a:pt x="8702433" y="8498684"/>
                </a:lnTo>
                <a:cubicBezTo>
                  <a:pt x="8722328" y="8302780"/>
                  <a:pt x="8732520" y="8104008"/>
                  <a:pt x="8732520" y="7902855"/>
                </a:cubicBezTo>
                <a:cubicBezTo>
                  <a:pt x="8732520" y="4684412"/>
                  <a:pt x="6123456" y="2075348"/>
                  <a:pt x="2905013" y="2075348"/>
                </a:cubicBezTo>
                <a:cubicBezTo>
                  <a:pt x="1899250" y="2075348"/>
                  <a:pt x="952996" y="2330139"/>
                  <a:pt x="127277" y="2778697"/>
                </a:cubicBezTo>
                <a:lnTo>
                  <a:pt x="0" y="28518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41000">
                <a:schemeClr val="accent4">
                  <a:lumMod val="75000"/>
                </a:schemeClr>
              </a:gs>
              <a:gs pos="82000">
                <a:srgbClr val="E7F2FC"/>
              </a:gs>
              <a:gs pos="52000">
                <a:srgbClr val="3588E3"/>
              </a:gs>
              <a:gs pos="89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95" b="2109"/>
          <a:stretch/>
        </p:blipFill>
        <p:spPr>
          <a:xfrm>
            <a:off x="-7708" y="953172"/>
            <a:ext cx="9452599" cy="59142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5001817"/>
            <a:ext cx="8776805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2400" b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2" y="3831336"/>
            <a:ext cx="8125005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04" y="6198446"/>
            <a:ext cx="2149733" cy="5772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3021" y="6456244"/>
            <a:ext cx="316992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>
                <a:solidFill>
                  <a:srgbClr val="1D71CD"/>
                </a:solidFill>
                <a:cs typeface="Times New Roman" pitchFamily="18" charset="0"/>
              </a:rPr>
              <a:t>www.echocoveresearch.com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 </a:t>
            </a:r>
            <a:endParaRPr lang="en-US" sz="1150" dirty="0">
              <a:solidFill>
                <a:srgbClr val="F1BF09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2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" y="0"/>
            <a:ext cx="12193057" cy="6858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142" r="-1" b="2109"/>
          <a:stretch/>
        </p:blipFill>
        <p:spPr>
          <a:xfrm>
            <a:off x="1" y="953182"/>
            <a:ext cx="9410043" cy="5914253"/>
          </a:xfrm>
          <a:prstGeom prst="rect">
            <a:avLst/>
          </a:prstGeom>
        </p:spPr>
      </p:pic>
      <p:sp>
        <p:nvSpPr>
          <p:cNvPr id="17" name="Freeform 16" hidden="1"/>
          <p:cNvSpPr/>
          <p:nvPr/>
        </p:nvSpPr>
        <p:spPr>
          <a:xfrm>
            <a:off x="3" y="1637886"/>
            <a:ext cx="9351652" cy="5220163"/>
          </a:xfrm>
          <a:custGeom>
            <a:avLst/>
            <a:gdLst>
              <a:gd name="connsiteX0" fmla="*/ 2905013 w 8732520"/>
              <a:gd name="connsiteY0" fmla="*/ 0 h 6499412"/>
              <a:gd name="connsiteX1" fmla="*/ 8732520 w 8732520"/>
              <a:gd name="connsiteY1" fmla="*/ 5827507 h 6499412"/>
              <a:gd name="connsiteX2" fmla="*/ 8702433 w 8732520"/>
              <a:gd name="connsiteY2" fmla="*/ 6423336 h 6499412"/>
              <a:gd name="connsiteX3" fmla="*/ 8692766 w 8732520"/>
              <a:gd name="connsiteY3" fmla="*/ 6499412 h 6499412"/>
              <a:gd name="connsiteX4" fmla="*/ 0 w 8732520"/>
              <a:gd name="connsiteY4" fmla="*/ 6499412 h 6499412"/>
              <a:gd name="connsiteX5" fmla="*/ 0 w 8732520"/>
              <a:gd name="connsiteY5" fmla="*/ 776532 h 6499412"/>
              <a:gd name="connsiteX6" fmla="*/ 127277 w 8732520"/>
              <a:gd name="connsiteY6" fmla="*/ 703349 h 6499412"/>
              <a:gd name="connsiteX7" fmla="*/ 2905013 w 8732520"/>
              <a:gd name="connsiteY7" fmla="*/ 0 h 649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2520" h="6499412">
                <a:moveTo>
                  <a:pt x="2905013" y="0"/>
                </a:moveTo>
                <a:cubicBezTo>
                  <a:pt x="6123456" y="0"/>
                  <a:pt x="8732520" y="2609064"/>
                  <a:pt x="8732520" y="5827507"/>
                </a:cubicBezTo>
                <a:cubicBezTo>
                  <a:pt x="8732520" y="6028660"/>
                  <a:pt x="8722328" y="6227432"/>
                  <a:pt x="8702433" y="6423336"/>
                </a:cubicBezTo>
                <a:lnTo>
                  <a:pt x="8692766" y="6499412"/>
                </a:lnTo>
                <a:lnTo>
                  <a:pt x="0" y="6499412"/>
                </a:lnTo>
                <a:lnTo>
                  <a:pt x="0" y="776532"/>
                </a:lnTo>
                <a:lnTo>
                  <a:pt x="127277" y="703349"/>
                </a:lnTo>
                <a:cubicBezTo>
                  <a:pt x="952996" y="254791"/>
                  <a:pt x="1899250" y="0"/>
                  <a:pt x="290501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alpha val="60000"/>
                </a:schemeClr>
              </a:gs>
              <a:gs pos="52000">
                <a:schemeClr val="bg1">
                  <a:alpha val="7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648" y="5005751"/>
            <a:ext cx="8776805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2400" b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648" y="3831059"/>
            <a:ext cx="8125005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Arc 14" hidden="1"/>
          <p:cNvSpPr/>
          <p:nvPr/>
        </p:nvSpPr>
        <p:spPr>
          <a:xfrm>
            <a:off x="-3169662" y="1597339"/>
            <a:ext cx="12517812" cy="9388359"/>
          </a:xfrm>
          <a:prstGeom prst="arc">
            <a:avLst>
              <a:gd name="adj1" fmla="val 14382538"/>
              <a:gd name="adj2" fmla="val 458575"/>
            </a:avLst>
          </a:prstGeom>
          <a:ln w="920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04" y="6198446"/>
            <a:ext cx="2149733" cy="5772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3021" y="6456244"/>
            <a:ext cx="316992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>
                <a:solidFill>
                  <a:srgbClr val="1D71CD"/>
                </a:solidFill>
                <a:cs typeface="Times New Roman" pitchFamily="18" charset="0"/>
              </a:rPr>
              <a:t>www.echocoveresearch.com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 </a:t>
            </a:r>
            <a:endParaRPr lang="en-US" sz="1150" dirty="0">
              <a:solidFill>
                <a:srgbClr val="F1BF09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3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33" y="-29030"/>
            <a:ext cx="12250057" cy="688703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8692766 w 9144000"/>
              <a:gd name="connsiteY3" fmla="*/ 6858000 h 6858000"/>
              <a:gd name="connsiteX4" fmla="*/ 8702433 w 9144000"/>
              <a:gd name="connsiteY4" fmla="*/ 6781924 h 6858000"/>
              <a:gd name="connsiteX5" fmla="*/ 8732520 w 9144000"/>
              <a:gd name="connsiteY5" fmla="*/ 6186095 h 6858000"/>
              <a:gd name="connsiteX6" fmla="*/ 2905013 w 9144000"/>
              <a:gd name="connsiteY6" fmla="*/ 358588 h 6858000"/>
              <a:gd name="connsiteX7" fmla="*/ 127277 w 9144000"/>
              <a:gd name="connsiteY7" fmla="*/ 1061937 h 6858000"/>
              <a:gd name="connsiteX8" fmla="*/ 0 w 9144000"/>
              <a:gd name="connsiteY8" fmla="*/ 1135120 h 6858000"/>
              <a:gd name="connsiteX9" fmla="*/ 0 w 9144000"/>
              <a:gd name="connsiteY9" fmla="*/ 0 h 6858000"/>
              <a:gd name="connsiteX0" fmla="*/ 0 w 9144000"/>
              <a:gd name="connsiteY0" fmla="*/ 0 h 8574760"/>
              <a:gd name="connsiteX1" fmla="*/ 9144000 w 9144000"/>
              <a:gd name="connsiteY1" fmla="*/ 1716760 h 8574760"/>
              <a:gd name="connsiteX2" fmla="*/ 9144000 w 9144000"/>
              <a:gd name="connsiteY2" fmla="*/ 8574760 h 8574760"/>
              <a:gd name="connsiteX3" fmla="*/ 8692766 w 9144000"/>
              <a:gd name="connsiteY3" fmla="*/ 8574760 h 8574760"/>
              <a:gd name="connsiteX4" fmla="*/ 8702433 w 9144000"/>
              <a:gd name="connsiteY4" fmla="*/ 8498684 h 8574760"/>
              <a:gd name="connsiteX5" fmla="*/ 8732520 w 9144000"/>
              <a:gd name="connsiteY5" fmla="*/ 7902855 h 8574760"/>
              <a:gd name="connsiteX6" fmla="*/ 2905013 w 9144000"/>
              <a:gd name="connsiteY6" fmla="*/ 2075348 h 8574760"/>
              <a:gd name="connsiteX7" fmla="*/ 127277 w 9144000"/>
              <a:gd name="connsiteY7" fmla="*/ 2778697 h 8574760"/>
              <a:gd name="connsiteX8" fmla="*/ 0 w 9144000"/>
              <a:gd name="connsiteY8" fmla="*/ 2851880 h 8574760"/>
              <a:gd name="connsiteX9" fmla="*/ 0 w 9144000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9144000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11366751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9035" h="8574760">
                <a:moveTo>
                  <a:pt x="0" y="0"/>
                </a:moveTo>
                <a:lnTo>
                  <a:pt x="11439035" y="36143"/>
                </a:lnTo>
                <a:lnTo>
                  <a:pt x="11366751" y="8574760"/>
                </a:lnTo>
                <a:lnTo>
                  <a:pt x="8692766" y="8574760"/>
                </a:lnTo>
                <a:lnTo>
                  <a:pt x="8702433" y="8498684"/>
                </a:lnTo>
                <a:cubicBezTo>
                  <a:pt x="8722328" y="8302780"/>
                  <a:pt x="8732520" y="8104008"/>
                  <a:pt x="8732520" y="7902855"/>
                </a:cubicBezTo>
                <a:cubicBezTo>
                  <a:pt x="8732520" y="4684412"/>
                  <a:pt x="6123456" y="2075348"/>
                  <a:pt x="2905013" y="2075348"/>
                </a:cubicBezTo>
                <a:cubicBezTo>
                  <a:pt x="1899250" y="2075348"/>
                  <a:pt x="952996" y="2330139"/>
                  <a:pt x="127277" y="2778697"/>
                </a:cubicBezTo>
                <a:lnTo>
                  <a:pt x="0" y="28518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67000">
                <a:srgbClr val="F7F7F7"/>
              </a:gs>
              <a:gs pos="45000">
                <a:schemeClr val="bg1">
                  <a:lumMod val="95000"/>
                </a:schemeClr>
              </a:gs>
              <a:gs pos="87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95" b="2109"/>
          <a:stretch/>
        </p:blipFill>
        <p:spPr>
          <a:xfrm>
            <a:off x="-7708" y="953172"/>
            <a:ext cx="9452599" cy="59142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5001817"/>
            <a:ext cx="8776805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2400" b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2" y="3831336"/>
            <a:ext cx="8125005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2" t="18967" b="12908"/>
          <a:stretch/>
        </p:blipFill>
        <p:spPr>
          <a:xfrm>
            <a:off x="11284074" y="6323091"/>
            <a:ext cx="886705" cy="55146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2043" y="6575947"/>
            <a:ext cx="449956" cy="282981"/>
          </a:xfrm>
          <a:prstGeom prst="rect">
            <a:avLst/>
          </a:prstGeom>
        </p:spPr>
        <p:txBody>
          <a:bodyPr vert="horz" lIns="45720" tIns="45720" rIns="0" bIns="91440" rtlCol="0" anchor="b" anchorCtr="0"/>
          <a:lstStyle>
            <a:lvl1pPr algn="l">
              <a:defRPr sz="900" b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8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20415"/>
            <a:ext cx="11184467" cy="84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9" y="1581916"/>
            <a:ext cx="11184467" cy="47516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20415"/>
            <a:ext cx="11184467" cy="84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9" y="1581916"/>
            <a:ext cx="11184467" cy="47516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0269" y="970372"/>
            <a:ext cx="11209867" cy="568193"/>
          </a:xfrm>
        </p:spPr>
        <p:txBody>
          <a:bodyPr>
            <a:noAutofit/>
          </a:bodyPr>
          <a:lstStyle>
            <a:lvl1pPr marL="0" indent="0">
              <a:spcBef>
                <a:spcPts val="300"/>
              </a:spcBef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70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nsights box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20415"/>
            <a:ext cx="11184467" cy="84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9" y="1834388"/>
            <a:ext cx="11184467" cy="4484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669" y="936919"/>
            <a:ext cx="11184467" cy="825023"/>
          </a:xfrm>
          <a:noFill/>
        </p:spPr>
        <p:txBody>
          <a:bodyPr>
            <a:noAutofit/>
          </a:bodyPr>
          <a:lstStyle>
            <a:lvl1pPr marL="0" indent="0" algn="l">
              <a:spcBef>
                <a:spcPts val="300"/>
              </a:spcBef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5667" y="1800935"/>
            <a:ext cx="11216640" cy="0"/>
          </a:xfrm>
          <a:prstGeom prst="line">
            <a:avLst/>
          </a:prstGeom>
          <a:ln w="41275">
            <a:gradFill>
              <a:gsLst>
                <a:gs pos="0">
                  <a:srgbClr val="CCE0F8"/>
                </a:gs>
                <a:gs pos="53000">
                  <a:srgbClr val="4B8DD6"/>
                </a:gs>
                <a:gs pos="100000">
                  <a:srgbClr val="1B67B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09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139" y="1583301"/>
            <a:ext cx="536448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6861" y="1583301"/>
            <a:ext cx="536448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8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50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90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139" y="1583301"/>
            <a:ext cx="736432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98264" y="1570601"/>
            <a:ext cx="0" cy="4389120"/>
          </a:xfrm>
          <a:prstGeom prst="line">
            <a:avLst/>
          </a:prstGeom>
          <a:ln w="41275">
            <a:gradFill>
              <a:gsLst>
                <a:gs pos="2000">
                  <a:srgbClr val="CCE0F8"/>
                </a:gs>
                <a:gs pos="65000">
                  <a:srgbClr val="4B8DD6"/>
                </a:gs>
                <a:gs pos="100000">
                  <a:srgbClr val="1B67BB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365067" y="1570045"/>
            <a:ext cx="3376084" cy="4389437"/>
          </a:xfrm>
          <a:solidFill>
            <a:schemeClr val="bg1"/>
          </a:solidFill>
          <a:ln w="19050">
            <a:solidFill>
              <a:srgbClr val="88B7D4"/>
            </a:solidFill>
          </a:ln>
          <a:effectLst/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8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s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139" y="1583301"/>
            <a:ext cx="736432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98264" y="1570601"/>
            <a:ext cx="0" cy="4389120"/>
          </a:xfrm>
          <a:prstGeom prst="line">
            <a:avLst/>
          </a:prstGeom>
          <a:ln w="41275">
            <a:gradFill>
              <a:gsLst>
                <a:gs pos="2000">
                  <a:srgbClr val="CCE0F8"/>
                </a:gs>
                <a:gs pos="65000">
                  <a:srgbClr val="4B8DD6"/>
                </a:gs>
                <a:gs pos="100000">
                  <a:srgbClr val="1B67BB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365067" y="1570045"/>
            <a:ext cx="3376084" cy="4389437"/>
          </a:xfrm>
          <a:solidFill>
            <a:schemeClr val="bg1"/>
          </a:solidFill>
          <a:ln w="19050">
            <a:solidFill>
              <a:srgbClr val="88B7D4"/>
            </a:solidFill>
          </a:ln>
          <a:effectLst/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38912" y="970372"/>
            <a:ext cx="11216640" cy="568193"/>
          </a:xfrm>
        </p:spPr>
        <p:txBody>
          <a:bodyPr>
            <a:noAutofit/>
          </a:bodyPr>
          <a:lstStyle>
            <a:lvl1pPr marL="0" indent="0">
              <a:spcBef>
                <a:spcPts val="300"/>
              </a:spcBef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42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059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33" y="-29030"/>
            <a:ext cx="12250057" cy="688703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8692766 w 9144000"/>
              <a:gd name="connsiteY3" fmla="*/ 6858000 h 6858000"/>
              <a:gd name="connsiteX4" fmla="*/ 8702433 w 9144000"/>
              <a:gd name="connsiteY4" fmla="*/ 6781924 h 6858000"/>
              <a:gd name="connsiteX5" fmla="*/ 8732520 w 9144000"/>
              <a:gd name="connsiteY5" fmla="*/ 6186095 h 6858000"/>
              <a:gd name="connsiteX6" fmla="*/ 2905013 w 9144000"/>
              <a:gd name="connsiteY6" fmla="*/ 358588 h 6858000"/>
              <a:gd name="connsiteX7" fmla="*/ 127277 w 9144000"/>
              <a:gd name="connsiteY7" fmla="*/ 1061937 h 6858000"/>
              <a:gd name="connsiteX8" fmla="*/ 0 w 9144000"/>
              <a:gd name="connsiteY8" fmla="*/ 1135120 h 6858000"/>
              <a:gd name="connsiteX9" fmla="*/ 0 w 9144000"/>
              <a:gd name="connsiteY9" fmla="*/ 0 h 6858000"/>
              <a:gd name="connsiteX0" fmla="*/ 0 w 9144000"/>
              <a:gd name="connsiteY0" fmla="*/ 0 h 8574760"/>
              <a:gd name="connsiteX1" fmla="*/ 9144000 w 9144000"/>
              <a:gd name="connsiteY1" fmla="*/ 1716760 h 8574760"/>
              <a:gd name="connsiteX2" fmla="*/ 9144000 w 9144000"/>
              <a:gd name="connsiteY2" fmla="*/ 8574760 h 8574760"/>
              <a:gd name="connsiteX3" fmla="*/ 8692766 w 9144000"/>
              <a:gd name="connsiteY3" fmla="*/ 8574760 h 8574760"/>
              <a:gd name="connsiteX4" fmla="*/ 8702433 w 9144000"/>
              <a:gd name="connsiteY4" fmla="*/ 8498684 h 8574760"/>
              <a:gd name="connsiteX5" fmla="*/ 8732520 w 9144000"/>
              <a:gd name="connsiteY5" fmla="*/ 7902855 h 8574760"/>
              <a:gd name="connsiteX6" fmla="*/ 2905013 w 9144000"/>
              <a:gd name="connsiteY6" fmla="*/ 2075348 h 8574760"/>
              <a:gd name="connsiteX7" fmla="*/ 127277 w 9144000"/>
              <a:gd name="connsiteY7" fmla="*/ 2778697 h 8574760"/>
              <a:gd name="connsiteX8" fmla="*/ 0 w 9144000"/>
              <a:gd name="connsiteY8" fmla="*/ 2851880 h 8574760"/>
              <a:gd name="connsiteX9" fmla="*/ 0 w 9144000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9144000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11366751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9035" h="8574760">
                <a:moveTo>
                  <a:pt x="0" y="0"/>
                </a:moveTo>
                <a:lnTo>
                  <a:pt x="11439035" y="36143"/>
                </a:lnTo>
                <a:lnTo>
                  <a:pt x="11366751" y="8574760"/>
                </a:lnTo>
                <a:lnTo>
                  <a:pt x="8692766" y="8574760"/>
                </a:lnTo>
                <a:lnTo>
                  <a:pt x="8702433" y="8498684"/>
                </a:lnTo>
                <a:cubicBezTo>
                  <a:pt x="8722328" y="8302780"/>
                  <a:pt x="8732520" y="8104008"/>
                  <a:pt x="8732520" y="7902855"/>
                </a:cubicBezTo>
                <a:cubicBezTo>
                  <a:pt x="8732520" y="4684412"/>
                  <a:pt x="6123456" y="2075348"/>
                  <a:pt x="2905013" y="2075348"/>
                </a:cubicBezTo>
                <a:cubicBezTo>
                  <a:pt x="1899250" y="2075348"/>
                  <a:pt x="952996" y="2330139"/>
                  <a:pt x="127277" y="2778697"/>
                </a:cubicBezTo>
                <a:lnTo>
                  <a:pt x="0" y="28518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67000">
                <a:srgbClr val="F7F7F7"/>
              </a:gs>
              <a:gs pos="45000">
                <a:srgbClr val="EAEAEA"/>
              </a:gs>
              <a:gs pos="87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95" b="2109"/>
          <a:stretch/>
        </p:blipFill>
        <p:spPr>
          <a:xfrm>
            <a:off x="-7708" y="953172"/>
            <a:ext cx="9452599" cy="59142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3736852"/>
            <a:ext cx="8136128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800" b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2" y="2566416"/>
            <a:ext cx="7018528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472" y="6456244"/>
            <a:ext cx="907525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234 Echo Cove Rd, Hamilton, MA  02982  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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978. 578.4028  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  </a:t>
            </a:r>
            <a:r>
              <a:rPr lang="en-US" sz="1150" dirty="0">
                <a:solidFill>
                  <a:srgbClr val="1D71CD"/>
                </a:solidFill>
                <a:cs typeface="Times New Roman" pitchFamily="18" charset="0"/>
              </a:rPr>
              <a:t>www.echocoveresearch.com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 </a:t>
            </a:r>
            <a:endParaRPr lang="en-US" sz="1150" dirty="0">
              <a:solidFill>
                <a:srgbClr val="F1BF09"/>
              </a:solidFill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6" y="5379869"/>
            <a:ext cx="3397829" cy="106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6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6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2" y="-29030"/>
            <a:ext cx="12250057" cy="688703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8692766 w 9144000"/>
              <a:gd name="connsiteY3" fmla="*/ 6858000 h 6858000"/>
              <a:gd name="connsiteX4" fmla="*/ 8702433 w 9144000"/>
              <a:gd name="connsiteY4" fmla="*/ 6781924 h 6858000"/>
              <a:gd name="connsiteX5" fmla="*/ 8732520 w 9144000"/>
              <a:gd name="connsiteY5" fmla="*/ 6186095 h 6858000"/>
              <a:gd name="connsiteX6" fmla="*/ 2905013 w 9144000"/>
              <a:gd name="connsiteY6" fmla="*/ 358588 h 6858000"/>
              <a:gd name="connsiteX7" fmla="*/ 127277 w 9144000"/>
              <a:gd name="connsiteY7" fmla="*/ 1061937 h 6858000"/>
              <a:gd name="connsiteX8" fmla="*/ 0 w 9144000"/>
              <a:gd name="connsiteY8" fmla="*/ 1135120 h 6858000"/>
              <a:gd name="connsiteX9" fmla="*/ 0 w 9144000"/>
              <a:gd name="connsiteY9" fmla="*/ 0 h 6858000"/>
              <a:gd name="connsiteX0" fmla="*/ 0 w 9144000"/>
              <a:gd name="connsiteY0" fmla="*/ 0 h 8574760"/>
              <a:gd name="connsiteX1" fmla="*/ 9144000 w 9144000"/>
              <a:gd name="connsiteY1" fmla="*/ 1716760 h 8574760"/>
              <a:gd name="connsiteX2" fmla="*/ 9144000 w 9144000"/>
              <a:gd name="connsiteY2" fmla="*/ 8574760 h 8574760"/>
              <a:gd name="connsiteX3" fmla="*/ 8692766 w 9144000"/>
              <a:gd name="connsiteY3" fmla="*/ 8574760 h 8574760"/>
              <a:gd name="connsiteX4" fmla="*/ 8702433 w 9144000"/>
              <a:gd name="connsiteY4" fmla="*/ 8498684 h 8574760"/>
              <a:gd name="connsiteX5" fmla="*/ 8732520 w 9144000"/>
              <a:gd name="connsiteY5" fmla="*/ 7902855 h 8574760"/>
              <a:gd name="connsiteX6" fmla="*/ 2905013 w 9144000"/>
              <a:gd name="connsiteY6" fmla="*/ 2075348 h 8574760"/>
              <a:gd name="connsiteX7" fmla="*/ 127277 w 9144000"/>
              <a:gd name="connsiteY7" fmla="*/ 2778697 h 8574760"/>
              <a:gd name="connsiteX8" fmla="*/ 0 w 9144000"/>
              <a:gd name="connsiteY8" fmla="*/ 2851880 h 8574760"/>
              <a:gd name="connsiteX9" fmla="*/ 0 w 9144000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9144000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11366751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9035" h="8574760">
                <a:moveTo>
                  <a:pt x="0" y="0"/>
                </a:moveTo>
                <a:lnTo>
                  <a:pt x="11439035" y="36143"/>
                </a:lnTo>
                <a:lnTo>
                  <a:pt x="11366751" y="8574760"/>
                </a:lnTo>
                <a:lnTo>
                  <a:pt x="8692766" y="8574760"/>
                </a:lnTo>
                <a:lnTo>
                  <a:pt x="8702433" y="8498684"/>
                </a:lnTo>
                <a:cubicBezTo>
                  <a:pt x="8722328" y="8302780"/>
                  <a:pt x="8732520" y="8104008"/>
                  <a:pt x="8732520" y="7902855"/>
                </a:cubicBezTo>
                <a:cubicBezTo>
                  <a:pt x="8732520" y="4684412"/>
                  <a:pt x="6123456" y="2075348"/>
                  <a:pt x="2905013" y="2075348"/>
                </a:cubicBezTo>
                <a:cubicBezTo>
                  <a:pt x="1899250" y="2075348"/>
                  <a:pt x="952996" y="2330139"/>
                  <a:pt x="127277" y="2778697"/>
                </a:cubicBezTo>
                <a:lnTo>
                  <a:pt x="0" y="28518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41000">
                <a:schemeClr val="accent4">
                  <a:lumMod val="75000"/>
                </a:schemeClr>
              </a:gs>
              <a:gs pos="82000">
                <a:srgbClr val="E7F2FC"/>
              </a:gs>
              <a:gs pos="52000">
                <a:srgbClr val="3588E3"/>
              </a:gs>
              <a:gs pos="89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95" b="2109"/>
          <a:stretch/>
        </p:blipFill>
        <p:spPr>
          <a:xfrm>
            <a:off x="-7708" y="953172"/>
            <a:ext cx="9452599" cy="59142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5001785"/>
            <a:ext cx="8776805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2400" b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2" y="3831336"/>
            <a:ext cx="8125005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04" y="6198414"/>
            <a:ext cx="2149733" cy="5772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13021" y="6456244"/>
            <a:ext cx="316992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>
                <a:solidFill>
                  <a:srgbClr val="1D71CD"/>
                </a:solidFill>
                <a:cs typeface="Times New Roman" pitchFamily="18" charset="0"/>
              </a:rPr>
              <a:t>www.echocoveresearch.com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 </a:t>
            </a:r>
            <a:endParaRPr lang="en-US" sz="1150" dirty="0">
              <a:solidFill>
                <a:srgbClr val="F1BF09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8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" y="0"/>
            <a:ext cx="12193057" cy="6858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142" r="-1" b="2109"/>
          <a:stretch/>
        </p:blipFill>
        <p:spPr>
          <a:xfrm>
            <a:off x="1" y="953182"/>
            <a:ext cx="9410043" cy="5914253"/>
          </a:xfrm>
          <a:prstGeom prst="rect">
            <a:avLst/>
          </a:prstGeom>
        </p:spPr>
      </p:pic>
      <p:sp>
        <p:nvSpPr>
          <p:cNvPr id="17" name="Freeform 16" hidden="1"/>
          <p:cNvSpPr/>
          <p:nvPr/>
        </p:nvSpPr>
        <p:spPr>
          <a:xfrm>
            <a:off x="3" y="1637854"/>
            <a:ext cx="9351652" cy="5220163"/>
          </a:xfrm>
          <a:custGeom>
            <a:avLst/>
            <a:gdLst>
              <a:gd name="connsiteX0" fmla="*/ 2905013 w 8732520"/>
              <a:gd name="connsiteY0" fmla="*/ 0 h 6499412"/>
              <a:gd name="connsiteX1" fmla="*/ 8732520 w 8732520"/>
              <a:gd name="connsiteY1" fmla="*/ 5827507 h 6499412"/>
              <a:gd name="connsiteX2" fmla="*/ 8702433 w 8732520"/>
              <a:gd name="connsiteY2" fmla="*/ 6423336 h 6499412"/>
              <a:gd name="connsiteX3" fmla="*/ 8692766 w 8732520"/>
              <a:gd name="connsiteY3" fmla="*/ 6499412 h 6499412"/>
              <a:gd name="connsiteX4" fmla="*/ 0 w 8732520"/>
              <a:gd name="connsiteY4" fmla="*/ 6499412 h 6499412"/>
              <a:gd name="connsiteX5" fmla="*/ 0 w 8732520"/>
              <a:gd name="connsiteY5" fmla="*/ 776532 h 6499412"/>
              <a:gd name="connsiteX6" fmla="*/ 127277 w 8732520"/>
              <a:gd name="connsiteY6" fmla="*/ 703349 h 6499412"/>
              <a:gd name="connsiteX7" fmla="*/ 2905013 w 8732520"/>
              <a:gd name="connsiteY7" fmla="*/ 0 h 649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2520" h="6499412">
                <a:moveTo>
                  <a:pt x="2905013" y="0"/>
                </a:moveTo>
                <a:cubicBezTo>
                  <a:pt x="6123456" y="0"/>
                  <a:pt x="8732520" y="2609064"/>
                  <a:pt x="8732520" y="5827507"/>
                </a:cubicBezTo>
                <a:cubicBezTo>
                  <a:pt x="8732520" y="6028660"/>
                  <a:pt x="8722328" y="6227432"/>
                  <a:pt x="8702433" y="6423336"/>
                </a:cubicBezTo>
                <a:lnTo>
                  <a:pt x="8692766" y="6499412"/>
                </a:lnTo>
                <a:lnTo>
                  <a:pt x="0" y="6499412"/>
                </a:lnTo>
                <a:lnTo>
                  <a:pt x="0" y="776532"/>
                </a:lnTo>
                <a:lnTo>
                  <a:pt x="127277" y="703349"/>
                </a:lnTo>
                <a:cubicBezTo>
                  <a:pt x="952996" y="254791"/>
                  <a:pt x="1899250" y="0"/>
                  <a:pt x="290501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alpha val="60000"/>
                </a:schemeClr>
              </a:gs>
              <a:gs pos="52000">
                <a:schemeClr val="bg1">
                  <a:alpha val="70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648" y="5005719"/>
            <a:ext cx="8776805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2400" b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648" y="3831059"/>
            <a:ext cx="8125005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Arc 14" hidden="1"/>
          <p:cNvSpPr/>
          <p:nvPr/>
        </p:nvSpPr>
        <p:spPr>
          <a:xfrm>
            <a:off x="-3169662" y="1597307"/>
            <a:ext cx="12517812" cy="9388359"/>
          </a:xfrm>
          <a:prstGeom prst="arc">
            <a:avLst>
              <a:gd name="adj1" fmla="val 14382538"/>
              <a:gd name="adj2" fmla="val 458575"/>
            </a:avLst>
          </a:prstGeom>
          <a:ln w="920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04" y="6198414"/>
            <a:ext cx="2149733" cy="5772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13021" y="6456244"/>
            <a:ext cx="316992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>
                <a:solidFill>
                  <a:srgbClr val="1D71CD"/>
                </a:solidFill>
                <a:cs typeface="Times New Roman" pitchFamily="18" charset="0"/>
              </a:rPr>
              <a:t>www.echocoveresearch.com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 </a:t>
            </a:r>
            <a:endParaRPr lang="en-US" sz="1150" dirty="0">
              <a:solidFill>
                <a:srgbClr val="F1BF09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2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2" y="-29030"/>
            <a:ext cx="12250057" cy="688703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8692766 w 9144000"/>
              <a:gd name="connsiteY3" fmla="*/ 6858000 h 6858000"/>
              <a:gd name="connsiteX4" fmla="*/ 8702433 w 9144000"/>
              <a:gd name="connsiteY4" fmla="*/ 6781924 h 6858000"/>
              <a:gd name="connsiteX5" fmla="*/ 8732520 w 9144000"/>
              <a:gd name="connsiteY5" fmla="*/ 6186095 h 6858000"/>
              <a:gd name="connsiteX6" fmla="*/ 2905013 w 9144000"/>
              <a:gd name="connsiteY6" fmla="*/ 358588 h 6858000"/>
              <a:gd name="connsiteX7" fmla="*/ 127277 w 9144000"/>
              <a:gd name="connsiteY7" fmla="*/ 1061937 h 6858000"/>
              <a:gd name="connsiteX8" fmla="*/ 0 w 9144000"/>
              <a:gd name="connsiteY8" fmla="*/ 1135120 h 6858000"/>
              <a:gd name="connsiteX9" fmla="*/ 0 w 9144000"/>
              <a:gd name="connsiteY9" fmla="*/ 0 h 6858000"/>
              <a:gd name="connsiteX0" fmla="*/ 0 w 9144000"/>
              <a:gd name="connsiteY0" fmla="*/ 0 h 8574760"/>
              <a:gd name="connsiteX1" fmla="*/ 9144000 w 9144000"/>
              <a:gd name="connsiteY1" fmla="*/ 1716760 h 8574760"/>
              <a:gd name="connsiteX2" fmla="*/ 9144000 w 9144000"/>
              <a:gd name="connsiteY2" fmla="*/ 8574760 h 8574760"/>
              <a:gd name="connsiteX3" fmla="*/ 8692766 w 9144000"/>
              <a:gd name="connsiteY3" fmla="*/ 8574760 h 8574760"/>
              <a:gd name="connsiteX4" fmla="*/ 8702433 w 9144000"/>
              <a:gd name="connsiteY4" fmla="*/ 8498684 h 8574760"/>
              <a:gd name="connsiteX5" fmla="*/ 8732520 w 9144000"/>
              <a:gd name="connsiteY5" fmla="*/ 7902855 h 8574760"/>
              <a:gd name="connsiteX6" fmla="*/ 2905013 w 9144000"/>
              <a:gd name="connsiteY6" fmla="*/ 2075348 h 8574760"/>
              <a:gd name="connsiteX7" fmla="*/ 127277 w 9144000"/>
              <a:gd name="connsiteY7" fmla="*/ 2778697 h 8574760"/>
              <a:gd name="connsiteX8" fmla="*/ 0 w 9144000"/>
              <a:gd name="connsiteY8" fmla="*/ 2851880 h 8574760"/>
              <a:gd name="connsiteX9" fmla="*/ 0 w 9144000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9144000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11366751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9035" h="8574760">
                <a:moveTo>
                  <a:pt x="0" y="0"/>
                </a:moveTo>
                <a:lnTo>
                  <a:pt x="11439035" y="36143"/>
                </a:lnTo>
                <a:lnTo>
                  <a:pt x="11366751" y="8574760"/>
                </a:lnTo>
                <a:lnTo>
                  <a:pt x="8692766" y="8574760"/>
                </a:lnTo>
                <a:lnTo>
                  <a:pt x="8702433" y="8498684"/>
                </a:lnTo>
                <a:cubicBezTo>
                  <a:pt x="8722328" y="8302780"/>
                  <a:pt x="8732520" y="8104008"/>
                  <a:pt x="8732520" y="7902855"/>
                </a:cubicBezTo>
                <a:cubicBezTo>
                  <a:pt x="8732520" y="4684412"/>
                  <a:pt x="6123456" y="2075348"/>
                  <a:pt x="2905013" y="2075348"/>
                </a:cubicBezTo>
                <a:cubicBezTo>
                  <a:pt x="1899250" y="2075348"/>
                  <a:pt x="952996" y="2330139"/>
                  <a:pt x="127277" y="2778697"/>
                </a:cubicBezTo>
                <a:lnTo>
                  <a:pt x="0" y="28518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67000">
                <a:srgbClr val="F7F7F7"/>
              </a:gs>
              <a:gs pos="45000">
                <a:schemeClr val="bg1">
                  <a:lumMod val="95000"/>
                </a:schemeClr>
              </a:gs>
              <a:gs pos="87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95" b="2109"/>
          <a:stretch/>
        </p:blipFill>
        <p:spPr>
          <a:xfrm>
            <a:off x="-7708" y="953172"/>
            <a:ext cx="9452599" cy="59142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5001785"/>
            <a:ext cx="8776805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2400" b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2" y="3831336"/>
            <a:ext cx="8125005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4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2" t="18967" b="12908"/>
          <a:stretch/>
        </p:blipFill>
        <p:spPr>
          <a:xfrm>
            <a:off x="11284053" y="6323091"/>
            <a:ext cx="886705" cy="55146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2043" y="6575915"/>
            <a:ext cx="449956" cy="282981"/>
          </a:xfrm>
          <a:prstGeom prst="rect">
            <a:avLst/>
          </a:prstGeom>
        </p:spPr>
        <p:txBody>
          <a:bodyPr vert="horz" lIns="45720" tIns="45720" rIns="0" bIns="91440" rtlCol="0" anchor="b" anchorCtr="0"/>
          <a:lstStyle>
            <a:lvl1pPr algn="l">
              <a:defRPr sz="900" b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8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20415"/>
            <a:ext cx="11184467" cy="84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9" y="1581916"/>
            <a:ext cx="11184467" cy="47516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1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20415"/>
            <a:ext cx="11184467" cy="84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9" y="1581916"/>
            <a:ext cx="11184467" cy="47516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40269" y="970340"/>
            <a:ext cx="11209867" cy="568193"/>
          </a:xfrm>
        </p:spPr>
        <p:txBody>
          <a:bodyPr>
            <a:noAutofit/>
          </a:bodyPr>
          <a:lstStyle>
            <a:lvl1pPr marL="0" indent="0">
              <a:spcBef>
                <a:spcPts val="300"/>
              </a:spcBef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51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731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Insights box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20415"/>
            <a:ext cx="11184467" cy="84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9" y="1834388"/>
            <a:ext cx="11184467" cy="4484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669" y="936887"/>
            <a:ext cx="11184467" cy="825023"/>
          </a:xfrm>
          <a:noFill/>
        </p:spPr>
        <p:txBody>
          <a:bodyPr>
            <a:noAutofit/>
          </a:bodyPr>
          <a:lstStyle>
            <a:lvl1pPr marL="0" indent="0" algn="l">
              <a:spcBef>
                <a:spcPts val="300"/>
              </a:spcBef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5667" y="1800935"/>
            <a:ext cx="11216640" cy="0"/>
          </a:xfrm>
          <a:prstGeom prst="line">
            <a:avLst/>
          </a:prstGeom>
          <a:ln w="41275">
            <a:gradFill>
              <a:gsLst>
                <a:gs pos="0">
                  <a:srgbClr val="CCE0F8"/>
                </a:gs>
                <a:gs pos="53000">
                  <a:srgbClr val="4B8DD6"/>
                </a:gs>
                <a:gs pos="100000">
                  <a:srgbClr val="1B67BB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139" y="1583301"/>
            <a:ext cx="536448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6861" y="1583301"/>
            <a:ext cx="536448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22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139" y="1583301"/>
            <a:ext cx="736432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98264" y="1570601"/>
            <a:ext cx="0" cy="4389120"/>
          </a:xfrm>
          <a:prstGeom prst="line">
            <a:avLst/>
          </a:prstGeom>
          <a:ln w="41275">
            <a:gradFill>
              <a:gsLst>
                <a:gs pos="2000">
                  <a:srgbClr val="CCE0F8"/>
                </a:gs>
                <a:gs pos="65000">
                  <a:srgbClr val="4B8DD6"/>
                </a:gs>
                <a:gs pos="100000">
                  <a:srgbClr val="1B67BB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365067" y="1570045"/>
            <a:ext cx="3376084" cy="4389437"/>
          </a:xfrm>
          <a:solidFill>
            <a:schemeClr val="bg1"/>
          </a:solidFill>
          <a:ln w="19050">
            <a:solidFill>
              <a:srgbClr val="88B7D4"/>
            </a:solidFill>
          </a:ln>
          <a:effectLst/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4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s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139" y="1583301"/>
            <a:ext cx="736432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098264" y="1570601"/>
            <a:ext cx="0" cy="4389120"/>
          </a:xfrm>
          <a:prstGeom prst="line">
            <a:avLst/>
          </a:prstGeom>
          <a:ln w="41275">
            <a:gradFill>
              <a:gsLst>
                <a:gs pos="2000">
                  <a:srgbClr val="CCE0F8"/>
                </a:gs>
                <a:gs pos="65000">
                  <a:srgbClr val="4B8DD6"/>
                </a:gs>
                <a:gs pos="100000">
                  <a:srgbClr val="1B67BB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8365067" y="1570045"/>
            <a:ext cx="3376084" cy="4389437"/>
          </a:xfrm>
          <a:solidFill>
            <a:schemeClr val="bg1"/>
          </a:solidFill>
          <a:ln w="19050">
            <a:solidFill>
              <a:srgbClr val="88B7D4"/>
            </a:solidFill>
          </a:ln>
          <a:effectLst/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38912" y="970340"/>
            <a:ext cx="11216640" cy="568193"/>
          </a:xfrm>
        </p:spPr>
        <p:txBody>
          <a:bodyPr>
            <a:noAutofit/>
          </a:bodyPr>
          <a:lstStyle>
            <a:lvl1pPr marL="0" indent="0">
              <a:spcBef>
                <a:spcPts val="300"/>
              </a:spcBef>
              <a:buNone/>
              <a:defRPr sz="16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77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5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2" y="-29030"/>
            <a:ext cx="12250057" cy="688703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8692766 w 9144000"/>
              <a:gd name="connsiteY3" fmla="*/ 6858000 h 6858000"/>
              <a:gd name="connsiteX4" fmla="*/ 8702433 w 9144000"/>
              <a:gd name="connsiteY4" fmla="*/ 6781924 h 6858000"/>
              <a:gd name="connsiteX5" fmla="*/ 8732520 w 9144000"/>
              <a:gd name="connsiteY5" fmla="*/ 6186095 h 6858000"/>
              <a:gd name="connsiteX6" fmla="*/ 2905013 w 9144000"/>
              <a:gd name="connsiteY6" fmla="*/ 358588 h 6858000"/>
              <a:gd name="connsiteX7" fmla="*/ 127277 w 9144000"/>
              <a:gd name="connsiteY7" fmla="*/ 1061937 h 6858000"/>
              <a:gd name="connsiteX8" fmla="*/ 0 w 9144000"/>
              <a:gd name="connsiteY8" fmla="*/ 1135120 h 6858000"/>
              <a:gd name="connsiteX9" fmla="*/ 0 w 9144000"/>
              <a:gd name="connsiteY9" fmla="*/ 0 h 6858000"/>
              <a:gd name="connsiteX0" fmla="*/ 0 w 9144000"/>
              <a:gd name="connsiteY0" fmla="*/ 0 h 8574760"/>
              <a:gd name="connsiteX1" fmla="*/ 9144000 w 9144000"/>
              <a:gd name="connsiteY1" fmla="*/ 1716760 h 8574760"/>
              <a:gd name="connsiteX2" fmla="*/ 9144000 w 9144000"/>
              <a:gd name="connsiteY2" fmla="*/ 8574760 h 8574760"/>
              <a:gd name="connsiteX3" fmla="*/ 8692766 w 9144000"/>
              <a:gd name="connsiteY3" fmla="*/ 8574760 h 8574760"/>
              <a:gd name="connsiteX4" fmla="*/ 8702433 w 9144000"/>
              <a:gd name="connsiteY4" fmla="*/ 8498684 h 8574760"/>
              <a:gd name="connsiteX5" fmla="*/ 8732520 w 9144000"/>
              <a:gd name="connsiteY5" fmla="*/ 7902855 h 8574760"/>
              <a:gd name="connsiteX6" fmla="*/ 2905013 w 9144000"/>
              <a:gd name="connsiteY6" fmla="*/ 2075348 h 8574760"/>
              <a:gd name="connsiteX7" fmla="*/ 127277 w 9144000"/>
              <a:gd name="connsiteY7" fmla="*/ 2778697 h 8574760"/>
              <a:gd name="connsiteX8" fmla="*/ 0 w 9144000"/>
              <a:gd name="connsiteY8" fmla="*/ 2851880 h 8574760"/>
              <a:gd name="connsiteX9" fmla="*/ 0 w 9144000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9144000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  <a:gd name="connsiteX0" fmla="*/ 0 w 11439035"/>
              <a:gd name="connsiteY0" fmla="*/ 0 h 8574760"/>
              <a:gd name="connsiteX1" fmla="*/ 11439035 w 11439035"/>
              <a:gd name="connsiteY1" fmla="*/ 36143 h 8574760"/>
              <a:gd name="connsiteX2" fmla="*/ 11366751 w 11439035"/>
              <a:gd name="connsiteY2" fmla="*/ 8574760 h 8574760"/>
              <a:gd name="connsiteX3" fmla="*/ 8692766 w 11439035"/>
              <a:gd name="connsiteY3" fmla="*/ 8574760 h 8574760"/>
              <a:gd name="connsiteX4" fmla="*/ 8702433 w 11439035"/>
              <a:gd name="connsiteY4" fmla="*/ 8498684 h 8574760"/>
              <a:gd name="connsiteX5" fmla="*/ 8732520 w 11439035"/>
              <a:gd name="connsiteY5" fmla="*/ 7902855 h 8574760"/>
              <a:gd name="connsiteX6" fmla="*/ 2905013 w 11439035"/>
              <a:gd name="connsiteY6" fmla="*/ 2075348 h 8574760"/>
              <a:gd name="connsiteX7" fmla="*/ 127277 w 11439035"/>
              <a:gd name="connsiteY7" fmla="*/ 2778697 h 8574760"/>
              <a:gd name="connsiteX8" fmla="*/ 0 w 11439035"/>
              <a:gd name="connsiteY8" fmla="*/ 2851880 h 8574760"/>
              <a:gd name="connsiteX9" fmla="*/ 0 w 11439035"/>
              <a:gd name="connsiteY9" fmla="*/ 0 h 857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9035" h="8574760">
                <a:moveTo>
                  <a:pt x="0" y="0"/>
                </a:moveTo>
                <a:lnTo>
                  <a:pt x="11439035" y="36143"/>
                </a:lnTo>
                <a:lnTo>
                  <a:pt x="11366751" y="8574760"/>
                </a:lnTo>
                <a:lnTo>
                  <a:pt x="8692766" y="8574760"/>
                </a:lnTo>
                <a:lnTo>
                  <a:pt x="8702433" y="8498684"/>
                </a:lnTo>
                <a:cubicBezTo>
                  <a:pt x="8722328" y="8302780"/>
                  <a:pt x="8732520" y="8104008"/>
                  <a:pt x="8732520" y="7902855"/>
                </a:cubicBezTo>
                <a:cubicBezTo>
                  <a:pt x="8732520" y="4684412"/>
                  <a:pt x="6123456" y="2075348"/>
                  <a:pt x="2905013" y="2075348"/>
                </a:cubicBezTo>
                <a:cubicBezTo>
                  <a:pt x="1899250" y="2075348"/>
                  <a:pt x="952996" y="2330139"/>
                  <a:pt x="127277" y="2778697"/>
                </a:cubicBezTo>
                <a:lnTo>
                  <a:pt x="0" y="285188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67000">
                <a:srgbClr val="F7F7F7"/>
              </a:gs>
              <a:gs pos="45000">
                <a:srgbClr val="EAEAEA"/>
              </a:gs>
              <a:gs pos="87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695" b="2109"/>
          <a:stretch/>
        </p:blipFill>
        <p:spPr>
          <a:xfrm>
            <a:off x="-7708" y="953172"/>
            <a:ext cx="9452599" cy="59142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52" y="3736852"/>
            <a:ext cx="8136128" cy="85407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buNone/>
              <a:defRPr sz="1800" b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52" y="2566416"/>
            <a:ext cx="7018528" cy="104245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600"/>
              </a:spcBef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472" y="6456244"/>
            <a:ext cx="907525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234 Echo Cove Rd, Hamilton, MA  02982  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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978. 578.4028  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  </a:t>
            </a:r>
            <a:r>
              <a:rPr lang="en-US" sz="1150" dirty="0">
                <a:solidFill>
                  <a:srgbClr val="1D71CD"/>
                </a:solidFill>
                <a:cs typeface="Times New Roman" pitchFamily="18" charset="0"/>
              </a:rPr>
              <a:t>www.echocoveresearch.com</a:t>
            </a:r>
            <a:r>
              <a:rPr lang="en-US" sz="1150" dirty="0">
                <a:solidFill>
                  <a:srgbClr val="57B432"/>
                </a:solidFill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1150" dirty="0">
                <a:solidFill>
                  <a:srgbClr val="1B337F"/>
                </a:solidFill>
                <a:cs typeface="Times New Roman" pitchFamily="18" charset="0"/>
              </a:rPr>
              <a:t> </a:t>
            </a:r>
            <a:endParaRPr lang="en-US" sz="1150" dirty="0">
              <a:solidFill>
                <a:srgbClr val="F1BF09"/>
              </a:solidFill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6" y="5379869"/>
            <a:ext cx="3397829" cy="106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9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5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7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3555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3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3164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6733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611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assBudget -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3311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60" y="6196733"/>
            <a:ext cx="3233927" cy="52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0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sBudge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60" y="6196733"/>
            <a:ext cx="3233927" cy="52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23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560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715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567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322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0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4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7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6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7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6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8C84-AE74-41CD-AB9C-39CDEF6B839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BA44C-7B4E-4E84-86F4-E121E62A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6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2FFECEE-A731-C847-A9AE-7177EC2862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9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DF61C8E-978D-6047-877F-0781B5FC33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69.195.124.59/~raiseupm/wp-content/uploads/2013/07/RaiseUpMABanner_1000pxw6.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3" r="28692"/>
          <a:stretch/>
        </p:blipFill>
        <p:spPr bwMode="auto">
          <a:xfrm>
            <a:off x="5234732" y="6035290"/>
            <a:ext cx="1722536" cy="69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2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12192000" cy="901146"/>
          </a:xfrm>
          <a:prstGeom prst="rect">
            <a:avLst/>
          </a:prstGeom>
          <a:gradFill>
            <a:gsLst>
              <a:gs pos="2000">
                <a:srgbClr val="E1EDFB"/>
              </a:gs>
              <a:gs pos="38000">
                <a:schemeClr val="accent4">
                  <a:lumMod val="60000"/>
                  <a:lumOff val="40000"/>
                </a:schemeClr>
              </a:gs>
              <a:gs pos="72000">
                <a:srgbClr val="1B67BB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669" y="1581916"/>
            <a:ext cx="11184467" cy="4751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658" y="6497804"/>
            <a:ext cx="10690441" cy="365125"/>
          </a:xfrm>
          <a:prstGeom prst="rect">
            <a:avLst/>
          </a:prstGeom>
        </p:spPr>
        <p:txBody>
          <a:bodyPr vert="horz" lIns="91440" tIns="45720" rIns="91440" bIns="91440" rtlCol="0" anchor="b"/>
          <a:lstStyle>
            <a:lvl1pPr algn="l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2" t="18967" b="12908"/>
          <a:stretch/>
        </p:blipFill>
        <p:spPr>
          <a:xfrm>
            <a:off x="11284074" y="6323091"/>
            <a:ext cx="886705" cy="55146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2043" y="6575947"/>
            <a:ext cx="449956" cy="282981"/>
          </a:xfrm>
          <a:prstGeom prst="rect">
            <a:avLst/>
          </a:prstGeom>
        </p:spPr>
        <p:txBody>
          <a:bodyPr vert="horz" lIns="45720" tIns="45720" rIns="0" bIns="91440" rtlCol="0" anchor="b" anchorCtr="0"/>
          <a:lstStyle>
            <a:lvl1pPr algn="l">
              <a:defRPr sz="900" b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1B337F"/>
              </a:solidFill>
              <a:cs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1147"/>
            <a:ext cx="12192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"/>
            <a:ext cx="12192000" cy="901146"/>
          </a:xfrm>
          <a:prstGeom prst="rect">
            <a:avLst/>
          </a:prstGeom>
          <a:gradFill>
            <a:gsLst>
              <a:gs pos="2000">
                <a:srgbClr val="E1EDFB"/>
              </a:gs>
              <a:gs pos="38000">
                <a:schemeClr val="accent4">
                  <a:lumMod val="60000"/>
                  <a:lumOff val="40000"/>
                </a:schemeClr>
              </a:gs>
              <a:gs pos="72000">
                <a:srgbClr val="1B67BB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669" y="1581916"/>
            <a:ext cx="11184467" cy="4751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637" y="6497772"/>
            <a:ext cx="10690441" cy="365125"/>
          </a:xfrm>
          <a:prstGeom prst="rect">
            <a:avLst/>
          </a:prstGeom>
        </p:spPr>
        <p:txBody>
          <a:bodyPr vert="horz" lIns="91440" tIns="45720" rIns="91440" bIns="91440" rtlCol="0" anchor="b"/>
          <a:lstStyle>
            <a:lvl1pPr algn="l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2" t="18967" b="12908"/>
          <a:stretch/>
        </p:blipFill>
        <p:spPr>
          <a:xfrm>
            <a:off x="11284053" y="6323091"/>
            <a:ext cx="886705" cy="55146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42043" y="6575915"/>
            <a:ext cx="449956" cy="282981"/>
          </a:xfrm>
          <a:prstGeom prst="rect">
            <a:avLst/>
          </a:prstGeom>
        </p:spPr>
        <p:txBody>
          <a:bodyPr vert="horz" lIns="45720" tIns="45720" rIns="0" bIns="91440" rtlCol="0" anchor="b" anchorCtr="0"/>
          <a:lstStyle>
            <a:lvl1pPr algn="l">
              <a:defRPr sz="900" b="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1B337F"/>
              </a:solidFill>
              <a:cs typeface="Times New Roman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669" y="5900"/>
            <a:ext cx="11184467" cy="866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1147"/>
            <a:ext cx="12192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45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0B44E-6593-420E-BB6B-A80EE53FE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9EE7-F464-455F-B7EF-5495CFC943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4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images.thevan.us/images/NDLCSKQJ/MTA%20RUM%20Header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9382"/>
            <a:ext cx="10363200" cy="335111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Massachusetts </a:t>
            </a:r>
            <a:br>
              <a:rPr lang="en-US" sz="6600" b="1" dirty="0" smtClean="0"/>
            </a:br>
            <a:r>
              <a:rPr lang="en-US" sz="6600" b="1" dirty="0" smtClean="0"/>
              <a:t>Fair Share Amendment	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 </a:t>
            </a:r>
            <a:r>
              <a:rPr lang="en-US" sz="6600" smtClean="0"/>
              <a:t>Signature </a:t>
            </a:r>
            <a:r>
              <a:rPr lang="en-US" sz="6600" smtClean="0"/>
              <a:t>Gathering Training</a:t>
            </a:r>
            <a:endParaRPr lang="en-US" sz="6600" dirty="0"/>
          </a:p>
        </p:txBody>
      </p:sp>
      <p:pic>
        <p:nvPicPr>
          <p:cNvPr id="5" name="Picture 2" descr="MTA RUM Header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811" y="5581650"/>
            <a:ext cx="68199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23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371" y="314325"/>
            <a:ext cx="8643257" cy="978027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6"/>
                </a:solidFill>
                <a:latin typeface="+mn-lt"/>
              </a:rPr>
              <a:t>Fair Share Amendment</a:t>
            </a:r>
            <a:endParaRPr lang="en-US" b="1" u="sng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414" y="1639888"/>
            <a:ext cx="10557933" cy="4639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The MA Constitution mandates a flat income tax.  This amendment:</a:t>
            </a:r>
          </a:p>
          <a:p>
            <a:pPr marL="860425">
              <a:lnSpc>
                <a:spcPct val="15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Applies only to Massachusetts taxable income </a:t>
            </a:r>
            <a:r>
              <a:rPr lang="en-US" b="1" i="1" dirty="0" smtClean="0">
                <a:solidFill>
                  <a:schemeClr val="accent6"/>
                </a:solidFill>
              </a:rPr>
              <a:t>over </a:t>
            </a:r>
            <a:r>
              <a:rPr lang="en-US" b="1" dirty="0" smtClean="0">
                <a:solidFill>
                  <a:schemeClr val="accent6"/>
                </a:solidFill>
              </a:rPr>
              <a:t>$1 million</a:t>
            </a:r>
          </a:p>
          <a:p>
            <a:pPr marL="860425">
              <a:lnSpc>
                <a:spcPct val="150000"/>
              </a:lnSpc>
            </a:pPr>
            <a:r>
              <a:rPr lang="en-US" b="1" dirty="0">
                <a:solidFill>
                  <a:schemeClr val="accent6"/>
                </a:solidFill>
              </a:rPr>
              <a:t>Applies an additional 4% rate to </a:t>
            </a:r>
            <a:r>
              <a:rPr lang="en-US" b="1" i="1" dirty="0" smtClean="0">
                <a:solidFill>
                  <a:schemeClr val="accent6"/>
                </a:solidFill>
              </a:rPr>
              <a:t>only</a:t>
            </a:r>
            <a:r>
              <a:rPr lang="en-US" b="1" dirty="0" smtClean="0">
                <a:solidFill>
                  <a:schemeClr val="accent6"/>
                </a:solidFill>
              </a:rPr>
              <a:t> this income </a:t>
            </a:r>
            <a:r>
              <a:rPr lang="en-US" b="1" i="1" dirty="0" smtClean="0">
                <a:solidFill>
                  <a:schemeClr val="accent6"/>
                </a:solidFill>
              </a:rPr>
              <a:t>over </a:t>
            </a:r>
            <a:r>
              <a:rPr lang="en-US" b="1" dirty="0" smtClean="0">
                <a:solidFill>
                  <a:schemeClr val="accent6"/>
                </a:solidFill>
              </a:rPr>
              <a:t>$1 million</a:t>
            </a:r>
            <a:endParaRPr lang="en-US" b="1" dirty="0">
              <a:solidFill>
                <a:schemeClr val="accent6"/>
              </a:solidFill>
            </a:endParaRPr>
          </a:p>
          <a:p>
            <a:pPr marL="860425">
              <a:lnSpc>
                <a:spcPct val="15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This will affect less than 1% of all Massachusetts households</a:t>
            </a:r>
          </a:p>
          <a:p>
            <a:pPr marL="860425">
              <a:lnSpc>
                <a:spcPct val="15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Will raise over $1 billion in new, annual revenue </a:t>
            </a:r>
          </a:p>
          <a:p>
            <a:pPr marL="860425">
              <a:lnSpc>
                <a:spcPct val="15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New revenue is </a:t>
            </a:r>
            <a:r>
              <a:rPr lang="en-US" b="1" i="1" dirty="0" smtClean="0">
                <a:solidFill>
                  <a:schemeClr val="accent6"/>
                </a:solidFill>
              </a:rPr>
              <a:t>dedicated to education and transportation</a:t>
            </a:r>
            <a:endParaRPr lang="en-US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5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687"/>
            <a:ext cx="8229600" cy="767640"/>
          </a:xfrm>
        </p:spPr>
        <p:txBody>
          <a:bodyPr>
            <a:normAutofit/>
          </a:bodyPr>
          <a:lstStyle/>
          <a:p>
            <a:r>
              <a:rPr lang="en-US" sz="3200" b="1" dirty="0"/>
              <a:t>Campaign Timeline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55049" y="758310"/>
            <a:ext cx="0" cy="5125273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134077" y="1327958"/>
            <a:ext cx="1688243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24073" y="5883582"/>
            <a:ext cx="1688243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66809" y="1144765"/>
            <a:ext cx="1688243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435833" y="1675082"/>
            <a:ext cx="1688243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48149" y="758287"/>
            <a:ext cx="274190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Early Sept 2015 </a:t>
            </a:r>
            <a:r>
              <a:rPr lang="en-US" dirty="0">
                <a:solidFill>
                  <a:prstClr val="black"/>
                </a:solidFill>
              </a:rPr>
              <a:t>– Signature Collection Begins.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59616" y="775130"/>
            <a:ext cx="2398485" cy="92333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Nov 18, 2015 </a:t>
            </a:r>
            <a:r>
              <a:rPr lang="en-US" dirty="0">
                <a:solidFill>
                  <a:prstClr val="black"/>
                </a:solidFill>
              </a:rPr>
              <a:t>– at least 100,000 signatures due at City and Town Clerks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33792" y="1560917"/>
            <a:ext cx="2741903" cy="92333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By Dec 2 2015 </a:t>
            </a:r>
            <a:r>
              <a:rPr lang="en-US" dirty="0">
                <a:solidFill>
                  <a:prstClr val="black"/>
                </a:solidFill>
              </a:rPr>
              <a:t>–at least 64,750 certified signatures due to Secretary of State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58232" y="1934589"/>
            <a:ext cx="2398485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January – May 2016 </a:t>
            </a:r>
            <a:r>
              <a:rPr lang="en-US" dirty="0">
                <a:solidFill>
                  <a:prstClr val="black"/>
                </a:solidFill>
              </a:rPr>
              <a:t>– Must receive 25% of vote of joint session of legislature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48119" y="3414874"/>
            <a:ext cx="1920968" cy="175432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January 2017 – May 2018 </a:t>
            </a:r>
            <a:r>
              <a:rPr lang="en-US" dirty="0">
                <a:solidFill>
                  <a:prstClr val="black"/>
                </a:solidFill>
              </a:rPr>
              <a:t>– Must receive 25% of vote of joint session of legislature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12316" y="5526167"/>
            <a:ext cx="2398485" cy="92333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November 6, 2018 </a:t>
            </a:r>
            <a:r>
              <a:rPr lang="en-US" dirty="0">
                <a:solidFill>
                  <a:prstClr val="black"/>
                </a:solidFill>
              </a:rPr>
              <a:t>– issue goes before voters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17471" y="69206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</a:rPr>
              <a:t>2015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449662" y="740351"/>
            <a:ext cx="1371801" cy="125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38191" y="1866167"/>
            <a:ext cx="13718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40055" y="184881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</a:rPr>
              <a:t>2016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410130" y="3088730"/>
            <a:ext cx="13718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48447" y="3043811"/>
            <a:ext cx="806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</a:rPr>
              <a:t>2017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0130" y="4479528"/>
            <a:ext cx="13718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48448" y="4559314"/>
            <a:ext cx="837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</a:rPr>
              <a:t>2018</a:t>
            </a:r>
          </a:p>
        </p:txBody>
      </p:sp>
      <p:sp>
        <p:nvSpPr>
          <p:cNvPr id="38" name="Right Brace 37"/>
          <p:cNvSpPr/>
          <p:nvPr/>
        </p:nvSpPr>
        <p:spPr>
          <a:xfrm>
            <a:off x="6473760" y="1934567"/>
            <a:ext cx="1025552" cy="827728"/>
          </a:xfrm>
          <a:prstGeom prst="rightBrace">
            <a:avLst>
              <a:gd name="adj1" fmla="val 8333"/>
              <a:gd name="adj2" fmla="val 525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Left Brace 38"/>
          <p:cNvSpPr/>
          <p:nvPr/>
        </p:nvSpPr>
        <p:spPr>
          <a:xfrm>
            <a:off x="3753405" y="3146671"/>
            <a:ext cx="1434547" cy="21304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1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the amendment increases sharply at $1M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1B337F"/>
              </a:solidFill>
            </a:endParaRPr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113085"/>
              </p:ext>
            </p:extLst>
          </p:nvPr>
        </p:nvGraphicFramePr>
        <p:xfrm>
          <a:off x="465667" y="1056220"/>
          <a:ext cx="11276376" cy="4117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349226"/>
              </p:ext>
            </p:extLst>
          </p:nvPr>
        </p:nvGraphicFramePr>
        <p:xfrm>
          <a:off x="2831687" y="5173629"/>
          <a:ext cx="6773335" cy="1402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</a:tblGrid>
              <a:tr h="3845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2"/>
                          </a:solidFill>
                        </a:rPr>
                        <a:t>Revenue</a:t>
                      </a: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</a:rPr>
                        <a:t> ($B)</a:t>
                      </a:r>
                      <a:endParaRPr lang="en-US" sz="1400" b="1" dirty="0">
                        <a:solidFill>
                          <a:schemeClr val="tx2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1.90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1.79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1.54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1.40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  <a:latin typeface="+mj-lt"/>
                        </a:rPr>
                        <a:t>1.27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1" marR="11711" marT="87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2.35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2.18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1.83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1.69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  <a:latin typeface="+mj-lt"/>
                        </a:rPr>
                        <a:t>1.57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1" marR="11711" marT="87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4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2.44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2.27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1.95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1.78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  <a:latin typeface="+mj-lt"/>
                        </a:rPr>
                        <a:t>1.66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1" marR="11711" marT="87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5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2.80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2.55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2.30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2.07</a:t>
                      </a:r>
                    </a:p>
                  </a:txBody>
                  <a:tcPr marL="8467" marR="8467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  <a:latin typeface="+mj-lt"/>
                        </a:rPr>
                        <a:t>1.94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11" marR="11711" marT="87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51799" y="4987140"/>
            <a:ext cx="2615255" cy="372979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Income Threshold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701" y="1152023"/>
            <a:ext cx="1475873" cy="587542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% Support</a:t>
            </a:r>
            <a:b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</a:b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Amendment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99652" y="1152074"/>
            <a:ext cx="1642425" cy="372979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Additional Tax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99617" y="3145617"/>
            <a:ext cx="1370488" cy="11113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</a:rPr>
              <a:t>“The Top 1%” draws support at about the $500k level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7475" y="4838772"/>
            <a:ext cx="788020" cy="334806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$500k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0395" y="4835058"/>
            <a:ext cx="788020" cy="334806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$600k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49787" y="4835058"/>
            <a:ext cx="788020" cy="334806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$700k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72947" y="4835058"/>
            <a:ext cx="788020" cy="334806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$850k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03959" y="4851134"/>
            <a:ext cx="788020" cy="334806"/>
          </a:xfrm>
          <a:prstGeom prst="rect">
            <a:avLst/>
          </a:prstGeom>
          <a:noFill/>
        </p:spPr>
        <p:txBody>
          <a:bodyPr wrap="none" lIns="45720" rIns="45720" rtlCol="0"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757070"/>
                </a:solidFill>
                <a:cs typeface="Times New Roman" pitchFamily="18" charset="0"/>
              </a:rPr>
              <a:t>$1M</a:t>
            </a:r>
          </a:p>
        </p:txBody>
      </p:sp>
    </p:spTree>
    <p:extLst>
      <p:ext uri="{BB962C8B-B14F-4D97-AF65-F5344CB8AC3E}">
        <p14:creationId xmlns:p14="http://schemas.microsoft.com/office/powerpoint/2010/main" val="9532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631371" y="163287"/>
          <a:ext cx="10964884" cy="605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38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36824530"/>
              </p:ext>
            </p:extLst>
          </p:nvPr>
        </p:nvGraphicFramePr>
        <p:xfrm>
          <a:off x="582385" y="160421"/>
          <a:ext cx="11027229" cy="5899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44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340" y="1"/>
            <a:ext cx="4495800" cy="59830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32263" y="0"/>
            <a:ext cx="4343400" cy="129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Collecting Signatures</a:t>
            </a:r>
            <a:endParaRPr lang="en-US" sz="3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4495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58571" y="1514210"/>
            <a:ext cx="43036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Collect Signature of only registered voters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Signatures on each sheet need to all be form the same city/town.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Put the city at the bottom on BOTH SIDES – don’t leave it blank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If </a:t>
            </a:r>
            <a:r>
              <a:rPr lang="en-US" b="1" dirty="0"/>
              <a:t>someone has a crazy signature – ask them to print their name in the same box!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People only need to write their street </a:t>
            </a:r>
            <a:r>
              <a:rPr lang="en-US" b="1" dirty="0" smtClean="0"/>
              <a:t>address</a:t>
            </a:r>
            <a:r>
              <a:rPr lang="en-US" b="1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You don’t need Ward &amp; </a:t>
            </a:r>
            <a:r>
              <a:rPr lang="en-US" b="1" dirty="0" smtClean="0"/>
              <a:t>Prec.</a:t>
            </a: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247504" y="1676400"/>
            <a:ext cx="2039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660395" y="5384314"/>
            <a:ext cx="1671066" cy="916401"/>
            <a:chOff x="6136395" y="5384313"/>
            <a:chExt cx="1671066" cy="916401"/>
          </a:xfrm>
        </p:grpSpPr>
        <p:sp>
          <p:nvSpPr>
            <p:cNvPr id="32" name="Right Arrow 31"/>
            <p:cNvSpPr/>
            <p:nvPr/>
          </p:nvSpPr>
          <p:spPr>
            <a:xfrm rot="12930941">
              <a:off x="7121661" y="5767314"/>
              <a:ext cx="685800" cy="5334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136395" y="5384313"/>
              <a:ext cx="8941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Somerville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107459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58000" y="73417"/>
            <a:ext cx="2971800" cy="1551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03130" y="4504246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616973" y="4153359"/>
            <a:ext cx="2704435" cy="561860"/>
            <a:chOff x="4092972" y="4153359"/>
            <a:chExt cx="2704435" cy="561860"/>
          </a:xfrm>
        </p:grpSpPr>
        <p:grpSp>
          <p:nvGrpSpPr>
            <p:cNvPr id="37" name="Group 36"/>
            <p:cNvGrpSpPr/>
            <p:nvPr/>
          </p:nvGrpSpPr>
          <p:grpSpPr>
            <a:xfrm>
              <a:off x="5122396" y="4153359"/>
              <a:ext cx="1675011" cy="561860"/>
              <a:chOff x="5122396" y="4153359"/>
              <a:chExt cx="1675011" cy="561860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5122396" y="4384713"/>
                <a:ext cx="375021" cy="330506"/>
              </a:xfrm>
              <a:custGeom>
                <a:avLst/>
                <a:gdLst>
                  <a:gd name="connsiteX0" fmla="*/ 66549 w 375021"/>
                  <a:gd name="connsiteY0" fmla="*/ 154236 h 330506"/>
                  <a:gd name="connsiteX1" fmla="*/ 11464 w 375021"/>
                  <a:gd name="connsiteY1" fmla="*/ 110169 h 330506"/>
                  <a:gd name="connsiteX2" fmla="*/ 447 w 375021"/>
                  <a:gd name="connsiteY2" fmla="*/ 143220 h 330506"/>
                  <a:gd name="connsiteX3" fmla="*/ 22481 w 375021"/>
                  <a:gd name="connsiteY3" fmla="*/ 209321 h 330506"/>
                  <a:gd name="connsiteX4" fmla="*/ 77565 w 375021"/>
                  <a:gd name="connsiteY4" fmla="*/ 198304 h 330506"/>
                  <a:gd name="connsiteX5" fmla="*/ 110616 w 375021"/>
                  <a:gd name="connsiteY5" fmla="*/ 165253 h 330506"/>
                  <a:gd name="connsiteX6" fmla="*/ 143667 w 375021"/>
                  <a:gd name="connsiteY6" fmla="*/ 143220 h 330506"/>
                  <a:gd name="connsiteX7" fmla="*/ 143667 w 375021"/>
                  <a:gd name="connsiteY7" fmla="*/ 22034 h 330506"/>
                  <a:gd name="connsiteX8" fmla="*/ 77565 w 375021"/>
                  <a:gd name="connsiteY8" fmla="*/ 0 h 330506"/>
                  <a:gd name="connsiteX9" fmla="*/ 33498 w 375021"/>
                  <a:gd name="connsiteY9" fmla="*/ 88135 h 330506"/>
                  <a:gd name="connsiteX10" fmla="*/ 11464 w 375021"/>
                  <a:gd name="connsiteY10" fmla="*/ 132203 h 330506"/>
                  <a:gd name="connsiteX11" fmla="*/ 22481 w 375021"/>
                  <a:gd name="connsiteY11" fmla="*/ 275422 h 330506"/>
                  <a:gd name="connsiteX12" fmla="*/ 44515 w 375021"/>
                  <a:gd name="connsiteY12" fmla="*/ 308473 h 330506"/>
                  <a:gd name="connsiteX13" fmla="*/ 110616 w 375021"/>
                  <a:gd name="connsiteY13" fmla="*/ 330506 h 330506"/>
                  <a:gd name="connsiteX14" fmla="*/ 198751 w 375021"/>
                  <a:gd name="connsiteY14" fmla="*/ 319489 h 330506"/>
                  <a:gd name="connsiteX15" fmla="*/ 209768 w 375021"/>
                  <a:gd name="connsiteY15" fmla="*/ 286439 h 330506"/>
                  <a:gd name="connsiteX16" fmla="*/ 242818 w 375021"/>
                  <a:gd name="connsiteY16" fmla="*/ 253388 h 330506"/>
                  <a:gd name="connsiteX17" fmla="*/ 286886 w 375021"/>
                  <a:gd name="connsiteY17" fmla="*/ 154236 h 330506"/>
                  <a:gd name="connsiteX18" fmla="*/ 297903 w 375021"/>
                  <a:gd name="connsiteY18" fmla="*/ 121186 h 330506"/>
                  <a:gd name="connsiteX19" fmla="*/ 264852 w 375021"/>
                  <a:gd name="connsiteY19" fmla="*/ 154236 h 330506"/>
                  <a:gd name="connsiteX20" fmla="*/ 297903 w 375021"/>
                  <a:gd name="connsiteY20" fmla="*/ 176270 h 330506"/>
                  <a:gd name="connsiteX21" fmla="*/ 375021 w 375021"/>
                  <a:gd name="connsiteY21" fmla="*/ 187287 h 330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75021" h="330506">
                    <a:moveTo>
                      <a:pt x="66549" y="154236"/>
                    </a:moveTo>
                    <a:cubicBezTo>
                      <a:pt x="48187" y="139547"/>
                      <a:pt x="34658" y="114034"/>
                      <a:pt x="11464" y="110169"/>
                    </a:cubicBezTo>
                    <a:cubicBezTo>
                      <a:pt x="9" y="108260"/>
                      <a:pt x="-835" y="131678"/>
                      <a:pt x="447" y="143220"/>
                    </a:cubicBezTo>
                    <a:cubicBezTo>
                      <a:pt x="3012" y="166304"/>
                      <a:pt x="22481" y="209321"/>
                      <a:pt x="22481" y="209321"/>
                    </a:cubicBezTo>
                    <a:cubicBezTo>
                      <a:pt x="40842" y="205649"/>
                      <a:pt x="60817" y="206678"/>
                      <a:pt x="77565" y="198304"/>
                    </a:cubicBezTo>
                    <a:cubicBezTo>
                      <a:pt x="91500" y="191336"/>
                      <a:pt x="98647" y="175227"/>
                      <a:pt x="110616" y="165253"/>
                    </a:cubicBezTo>
                    <a:cubicBezTo>
                      <a:pt x="120788" y="156777"/>
                      <a:pt x="132650" y="150564"/>
                      <a:pt x="143667" y="143220"/>
                    </a:cubicBezTo>
                    <a:cubicBezTo>
                      <a:pt x="171459" y="101530"/>
                      <a:pt x="194156" y="85145"/>
                      <a:pt x="143667" y="22034"/>
                    </a:cubicBezTo>
                    <a:cubicBezTo>
                      <a:pt x="129158" y="3898"/>
                      <a:pt x="77565" y="0"/>
                      <a:pt x="77565" y="0"/>
                    </a:cubicBezTo>
                    <a:lnTo>
                      <a:pt x="33498" y="88135"/>
                    </a:lnTo>
                    <a:lnTo>
                      <a:pt x="11464" y="132203"/>
                    </a:lnTo>
                    <a:cubicBezTo>
                      <a:pt x="15136" y="179943"/>
                      <a:pt x="13657" y="228361"/>
                      <a:pt x="22481" y="275422"/>
                    </a:cubicBezTo>
                    <a:cubicBezTo>
                      <a:pt x="24921" y="288436"/>
                      <a:pt x="33287" y="301455"/>
                      <a:pt x="44515" y="308473"/>
                    </a:cubicBezTo>
                    <a:cubicBezTo>
                      <a:pt x="64210" y="320782"/>
                      <a:pt x="110616" y="330506"/>
                      <a:pt x="110616" y="330506"/>
                    </a:cubicBezTo>
                    <a:cubicBezTo>
                      <a:pt x="139994" y="326834"/>
                      <a:pt x="171696" y="331513"/>
                      <a:pt x="198751" y="319489"/>
                    </a:cubicBezTo>
                    <a:cubicBezTo>
                      <a:pt x="209363" y="314773"/>
                      <a:pt x="203327" y="296101"/>
                      <a:pt x="209768" y="286439"/>
                    </a:cubicBezTo>
                    <a:cubicBezTo>
                      <a:pt x="218410" y="273475"/>
                      <a:pt x="231801" y="264405"/>
                      <a:pt x="242818" y="253388"/>
                    </a:cubicBezTo>
                    <a:cubicBezTo>
                      <a:pt x="263841" y="169296"/>
                      <a:pt x="239238" y="249530"/>
                      <a:pt x="286886" y="154236"/>
                    </a:cubicBezTo>
                    <a:cubicBezTo>
                      <a:pt x="292079" y="143849"/>
                      <a:pt x="309516" y="121186"/>
                      <a:pt x="297903" y="121186"/>
                    </a:cubicBezTo>
                    <a:cubicBezTo>
                      <a:pt x="282323" y="121186"/>
                      <a:pt x="275869" y="143219"/>
                      <a:pt x="264852" y="154236"/>
                    </a:cubicBezTo>
                    <a:cubicBezTo>
                      <a:pt x="275869" y="161581"/>
                      <a:pt x="285221" y="172465"/>
                      <a:pt x="297903" y="176270"/>
                    </a:cubicBezTo>
                    <a:cubicBezTo>
                      <a:pt x="322775" y="183732"/>
                      <a:pt x="375021" y="187287"/>
                      <a:pt x="375021" y="187287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475383" y="4153359"/>
                <a:ext cx="1322024" cy="550843"/>
              </a:xfrm>
              <a:custGeom>
                <a:avLst/>
                <a:gdLst>
                  <a:gd name="connsiteX0" fmla="*/ 110169 w 1322024"/>
                  <a:gd name="connsiteY0" fmla="*/ 385590 h 550843"/>
                  <a:gd name="connsiteX1" fmla="*/ 176270 w 1322024"/>
                  <a:gd name="connsiteY1" fmla="*/ 330506 h 550843"/>
                  <a:gd name="connsiteX2" fmla="*/ 253388 w 1322024"/>
                  <a:gd name="connsiteY2" fmla="*/ 275422 h 550843"/>
                  <a:gd name="connsiteX3" fmla="*/ 352540 w 1322024"/>
                  <a:gd name="connsiteY3" fmla="*/ 187287 h 550843"/>
                  <a:gd name="connsiteX4" fmla="*/ 385590 w 1322024"/>
                  <a:gd name="connsiteY4" fmla="*/ 176270 h 550843"/>
                  <a:gd name="connsiteX5" fmla="*/ 429658 w 1322024"/>
                  <a:gd name="connsiteY5" fmla="*/ 143219 h 550843"/>
                  <a:gd name="connsiteX6" fmla="*/ 506776 w 1322024"/>
                  <a:gd name="connsiteY6" fmla="*/ 187287 h 550843"/>
                  <a:gd name="connsiteX7" fmla="*/ 451692 w 1322024"/>
                  <a:gd name="connsiteY7" fmla="*/ 231354 h 550843"/>
                  <a:gd name="connsiteX8" fmla="*/ 418641 w 1322024"/>
                  <a:gd name="connsiteY8" fmla="*/ 275422 h 550843"/>
                  <a:gd name="connsiteX9" fmla="*/ 374574 w 1322024"/>
                  <a:gd name="connsiteY9" fmla="*/ 297455 h 550843"/>
                  <a:gd name="connsiteX10" fmla="*/ 319489 w 1322024"/>
                  <a:gd name="connsiteY10" fmla="*/ 330506 h 550843"/>
                  <a:gd name="connsiteX11" fmla="*/ 286439 w 1322024"/>
                  <a:gd name="connsiteY11" fmla="*/ 374574 h 550843"/>
                  <a:gd name="connsiteX12" fmla="*/ 253388 w 1322024"/>
                  <a:gd name="connsiteY12" fmla="*/ 385590 h 550843"/>
                  <a:gd name="connsiteX13" fmla="*/ 209321 w 1322024"/>
                  <a:gd name="connsiteY13" fmla="*/ 407624 h 550843"/>
                  <a:gd name="connsiteX14" fmla="*/ 165253 w 1322024"/>
                  <a:gd name="connsiteY14" fmla="*/ 440675 h 550843"/>
                  <a:gd name="connsiteX15" fmla="*/ 121186 w 1322024"/>
                  <a:gd name="connsiteY15" fmla="*/ 462708 h 550843"/>
                  <a:gd name="connsiteX16" fmla="*/ 66101 w 1322024"/>
                  <a:gd name="connsiteY16" fmla="*/ 506776 h 550843"/>
                  <a:gd name="connsiteX17" fmla="*/ 0 w 1322024"/>
                  <a:gd name="connsiteY17" fmla="*/ 550843 h 550843"/>
                  <a:gd name="connsiteX18" fmla="*/ 88135 w 1322024"/>
                  <a:gd name="connsiteY18" fmla="*/ 495759 h 550843"/>
                  <a:gd name="connsiteX19" fmla="*/ 165253 w 1322024"/>
                  <a:gd name="connsiteY19" fmla="*/ 484742 h 550843"/>
                  <a:gd name="connsiteX20" fmla="*/ 407624 w 1322024"/>
                  <a:gd name="connsiteY20" fmla="*/ 385590 h 550843"/>
                  <a:gd name="connsiteX21" fmla="*/ 528810 w 1322024"/>
                  <a:gd name="connsiteY21" fmla="*/ 341523 h 550843"/>
                  <a:gd name="connsiteX22" fmla="*/ 638978 w 1322024"/>
                  <a:gd name="connsiteY22" fmla="*/ 297455 h 550843"/>
                  <a:gd name="connsiteX23" fmla="*/ 727113 w 1322024"/>
                  <a:gd name="connsiteY23" fmla="*/ 275422 h 550843"/>
                  <a:gd name="connsiteX24" fmla="*/ 848299 w 1322024"/>
                  <a:gd name="connsiteY24" fmla="*/ 209321 h 550843"/>
                  <a:gd name="connsiteX25" fmla="*/ 958468 w 1322024"/>
                  <a:gd name="connsiteY25" fmla="*/ 187287 h 550843"/>
                  <a:gd name="connsiteX26" fmla="*/ 1035586 w 1322024"/>
                  <a:gd name="connsiteY26" fmla="*/ 154236 h 550843"/>
                  <a:gd name="connsiteX27" fmla="*/ 1101687 w 1322024"/>
                  <a:gd name="connsiteY27" fmla="*/ 132202 h 550843"/>
                  <a:gd name="connsiteX28" fmla="*/ 1134737 w 1322024"/>
                  <a:gd name="connsiteY28" fmla="*/ 110169 h 550843"/>
                  <a:gd name="connsiteX29" fmla="*/ 1266940 w 1322024"/>
                  <a:gd name="connsiteY29" fmla="*/ 44068 h 550843"/>
                  <a:gd name="connsiteX30" fmla="*/ 1322024 w 1322024"/>
                  <a:gd name="connsiteY30" fmla="*/ 0 h 550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322024" h="550843">
                    <a:moveTo>
                      <a:pt x="110169" y="385590"/>
                    </a:moveTo>
                    <a:cubicBezTo>
                      <a:pt x="132203" y="367229"/>
                      <a:pt x="153536" y="347993"/>
                      <a:pt x="176270" y="330506"/>
                    </a:cubicBezTo>
                    <a:cubicBezTo>
                      <a:pt x="201309" y="311245"/>
                      <a:pt x="228939" y="295426"/>
                      <a:pt x="253388" y="275422"/>
                    </a:cubicBezTo>
                    <a:cubicBezTo>
                      <a:pt x="314143" y="225714"/>
                      <a:pt x="281167" y="231896"/>
                      <a:pt x="352540" y="187287"/>
                    </a:cubicBezTo>
                    <a:cubicBezTo>
                      <a:pt x="362387" y="181132"/>
                      <a:pt x="374573" y="179942"/>
                      <a:pt x="385590" y="176270"/>
                    </a:cubicBezTo>
                    <a:cubicBezTo>
                      <a:pt x="400279" y="165253"/>
                      <a:pt x="411546" y="146238"/>
                      <a:pt x="429658" y="143219"/>
                    </a:cubicBezTo>
                    <a:cubicBezTo>
                      <a:pt x="463129" y="137641"/>
                      <a:pt x="553117" y="133223"/>
                      <a:pt x="506776" y="187287"/>
                    </a:cubicBezTo>
                    <a:cubicBezTo>
                      <a:pt x="491473" y="205140"/>
                      <a:pt x="468319" y="214727"/>
                      <a:pt x="451692" y="231354"/>
                    </a:cubicBezTo>
                    <a:cubicBezTo>
                      <a:pt x="438708" y="244338"/>
                      <a:pt x="432582" y="263472"/>
                      <a:pt x="418641" y="275422"/>
                    </a:cubicBezTo>
                    <a:cubicBezTo>
                      <a:pt x="406172" y="286110"/>
                      <a:pt x="388930" y="289479"/>
                      <a:pt x="374574" y="297455"/>
                    </a:cubicBezTo>
                    <a:cubicBezTo>
                      <a:pt x="355855" y="307854"/>
                      <a:pt x="337851" y="319489"/>
                      <a:pt x="319489" y="330506"/>
                    </a:cubicBezTo>
                    <a:cubicBezTo>
                      <a:pt x="308472" y="345195"/>
                      <a:pt x="300545" y="362819"/>
                      <a:pt x="286439" y="374574"/>
                    </a:cubicBezTo>
                    <a:cubicBezTo>
                      <a:pt x="277518" y="382008"/>
                      <a:pt x="264062" y="381016"/>
                      <a:pt x="253388" y="385590"/>
                    </a:cubicBezTo>
                    <a:cubicBezTo>
                      <a:pt x="238293" y="392059"/>
                      <a:pt x="223248" y="398920"/>
                      <a:pt x="209321" y="407624"/>
                    </a:cubicBezTo>
                    <a:cubicBezTo>
                      <a:pt x="193750" y="417356"/>
                      <a:pt x="180824" y="430943"/>
                      <a:pt x="165253" y="440675"/>
                    </a:cubicBezTo>
                    <a:cubicBezTo>
                      <a:pt x="151327" y="449379"/>
                      <a:pt x="134851" y="453598"/>
                      <a:pt x="121186" y="462708"/>
                    </a:cubicBezTo>
                    <a:cubicBezTo>
                      <a:pt x="101621" y="475751"/>
                      <a:pt x="85118" y="492946"/>
                      <a:pt x="66101" y="506776"/>
                    </a:cubicBezTo>
                    <a:cubicBezTo>
                      <a:pt x="44685" y="522351"/>
                      <a:pt x="0" y="550843"/>
                      <a:pt x="0" y="550843"/>
                    </a:cubicBezTo>
                    <a:cubicBezTo>
                      <a:pt x="0" y="550843"/>
                      <a:pt x="53839" y="500659"/>
                      <a:pt x="88135" y="495759"/>
                    </a:cubicBezTo>
                    <a:lnTo>
                      <a:pt x="165253" y="484742"/>
                    </a:lnTo>
                    <a:cubicBezTo>
                      <a:pt x="483437" y="369040"/>
                      <a:pt x="86992" y="516758"/>
                      <a:pt x="407624" y="385590"/>
                    </a:cubicBezTo>
                    <a:cubicBezTo>
                      <a:pt x="447407" y="369315"/>
                      <a:pt x="488643" y="356825"/>
                      <a:pt x="528810" y="341523"/>
                    </a:cubicBezTo>
                    <a:cubicBezTo>
                      <a:pt x="565770" y="327443"/>
                      <a:pt x="601456" y="309962"/>
                      <a:pt x="638978" y="297455"/>
                    </a:cubicBezTo>
                    <a:cubicBezTo>
                      <a:pt x="667706" y="287879"/>
                      <a:pt x="697735" y="282766"/>
                      <a:pt x="727113" y="275422"/>
                    </a:cubicBezTo>
                    <a:cubicBezTo>
                      <a:pt x="767508" y="253388"/>
                      <a:pt x="805300" y="225702"/>
                      <a:pt x="848299" y="209321"/>
                    </a:cubicBezTo>
                    <a:cubicBezTo>
                      <a:pt x="883296" y="195989"/>
                      <a:pt x="922540" y="197854"/>
                      <a:pt x="958468" y="187287"/>
                    </a:cubicBezTo>
                    <a:cubicBezTo>
                      <a:pt x="985299" y="179395"/>
                      <a:pt x="1009483" y="164276"/>
                      <a:pt x="1035586" y="154236"/>
                    </a:cubicBezTo>
                    <a:cubicBezTo>
                      <a:pt x="1057263" y="145898"/>
                      <a:pt x="1080463" y="141635"/>
                      <a:pt x="1101687" y="132202"/>
                    </a:cubicBezTo>
                    <a:cubicBezTo>
                      <a:pt x="1113786" y="126825"/>
                      <a:pt x="1122638" y="115546"/>
                      <a:pt x="1134737" y="110169"/>
                    </a:cubicBezTo>
                    <a:cubicBezTo>
                      <a:pt x="1323221" y="26399"/>
                      <a:pt x="1070623" y="161859"/>
                      <a:pt x="1266940" y="44068"/>
                    </a:cubicBezTo>
                    <a:cubicBezTo>
                      <a:pt x="1322024" y="11018"/>
                      <a:pt x="1301826" y="40395"/>
                      <a:pt x="1322024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Right Arrow 42"/>
            <p:cNvSpPr/>
            <p:nvPr/>
          </p:nvSpPr>
          <p:spPr>
            <a:xfrm rot="390380">
              <a:off x="4092972" y="4229099"/>
              <a:ext cx="762000" cy="3810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499077" y="4406759"/>
            <a:ext cx="793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John Smith</a:t>
            </a:r>
          </a:p>
        </p:txBody>
      </p:sp>
    </p:spTree>
    <p:extLst>
      <p:ext uri="{BB962C8B-B14F-4D97-AF65-F5344CB8AC3E}">
        <p14:creationId xmlns:p14="http://schemas.microsoft.com/office/powerpoint/2010/main" val="11032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340" y="1"/>
            <a:ext cx="4495800" cy="598307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32263" y="0"/>
            <a:ext cx="4343400" cy="1295400"/>
          </a:xfrm>
        </p:spPr>
        <p:txBody>
          <a:bodyPr>
            <a:normAutofit/>
          </a:bodyPr>
          <a:lstStyle/>
          <a:p>
            <a:r>
              <a:rPr lang="en-US" sz="3200" b="1" dirty="0"/>
              <a:t>How to screw up a </a:t>
            </a:r>
            <a:r>
              <a:rPr lang="en-US" sz="3200" b="1" dirty="0" smtClean="0"/>
              <a:t>petition</a:t>
            </a:r>
            <a:endParaRPr lang="en-US" sz="3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295400"/>
            <a:ext cx="4495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19533996">
            <a:off x="5216840" y="1609747"/>
            <a:ext cx="7620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2955" y="1514210"/>
            <a:ext cx="43036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Any thing at all in the petition summary is the biggest problem – underlining, highlight, scribbling, 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Helpful notes – actually not helpful.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Don’t </a:t>
            </a:r>
            <a:r>
              <a:rPr lang="en-US" b="1" dirty="0"/>
              <a:t>drink your coffee while you’re out there. 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Beware the pen warming zone.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Look out for the crosser outers.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Don’t get greedy – bank a petition </a:t>
            </a:r>
          </a:p>
          <a:p>
            <a:r>
              <a:rPr lang="en-US" b="1" dirty="0"/>
              <a:t>      after 8-10 signatures.  </a:t>
            </a:r>
          </a:p>
        </p:txBody>
      </p:sp>
      <p:sp>
        <p:nvSpPr>
          <p:cNvPr id="14" name="Freeform 13"/>
          <p:cNvSpPr/>
          <p:nvPr/>
        </p:nvSpPr>
        <p:spPr>
          <a:xfrm>
            <a:off x="6360406" y="1388126"/>
            <a:ext cx="1795749" cy="440675"/>
          </a:xfrm>
          <a:custGeom>
            <a:avLst/>
            <a:gdLst>
              <a:gd name="connsiteX0" fmla="*/ 0 w 1795749"/>
              <a:gd name="connsiteY0" fmla="*/ 341523 h 440675"/>
              <a:gd name="connsiteX1" fmla="*/ 110168 w 1795749"/>
              <a:gd name="connsiteY1" fmla="*/ 176270 h 440675"/>
              <a:gd name="connsiteX2" fmla="*/ 143219 w 1795749"/>
              <a:gd name="connsiteY2" fmla="*/ 99152 h 440675"/>
              <a:gd name="connsiteX3" fmla="*/ 187287 w 1795749"/>
              <a:gd name="connsiteY3" fmla="*/ 44068 h 440675"/>
              <a:gd name="connsiteX4" fmla="*/ 209320 w 1795749"/>
              <a:gd name="connsiteY4" fmla="*/ 0 h 440675"/>
              <a:gd name="connsiteX5" fmla="*/ 220337 w 1795749"/>
              <a:gd name="connsiteY5" fmla="*/ 55085 h 440675"/>
              <a:gd name="connsiteX6" fmla="*/ 264405 w 1795749"/>
              <a:gd name="connsiteY6" fmla="*/ 330506 h 440675"/>
              <a:gd name="connsiteX7" fmla="*/ 297455 w 1795749"/>
              <a:gd name="connsiteY7" fmla="*/ 396608 h 440675"/>
              <a:gd name="connsiteX8" fmla="*/ 330506 w 1795749"/>
              <a:gd name="connsiteY8" fmla="*/ 429658 h 440675"/>
              <a:gd name="connsiteX9" fmla="*/ 374573 w 1795749"/>
              <a:gd name="connsiteY9" fmla="*/ 440675 h 440675"/>
              <a:gd name="connsiteX10" fmla="*/ 429658 w 1795749"/>
              <a:gd name="connsiteY10" fmla="*/ 429658 h 440675"/>
              <a:gd name="connsiteX11" fmla="*/ 484742 w 1795749"/>
              <a:gd name="connsiteY11" fmla="*/ 396608 h 440675"/>
              <a:gd name="connsiteX12" fmla="*/ 572877 w 1795749"/>
              <a:gd name="connsiteY12" fmla="*/ 363557 h 440675"/>
              <a:gd name="connsiteX13" fmla="*/ 572877 w 1795749"/>
              <a:gd name="connsiteY13" fmla="*/ 286439 h 440675"/>
              <a:gd name="connsiteX14" fmla="*/ 495759 w 1795749"/>
              <a:gd name="connsiteY14" fmla="*/ 253388 h 440675"/>
              <a:gd name="connsiteX15" fmla="*/ 418641 w 1795749"/>
              <a:gd name="connsiteY15" fmla="*/ 231355 h 440675"/>
              <a:gd name="connsiteX16" fmla="*/ 727113 w 1795749"/>
              <a:gd name="connsiteY16" fmla="*/ 220338 h 440675"/>
              <a:gd name="connsiteX17" fmla="*/ 1002535 w 1795749"/>
              <a:gd name="connsiteY17" fmla="*/ 176270 h 440675"/>
              <a:gd name="connsiteX18" fmla="*/ 1189822 w 1795749"/>
              <a:gd name="connsiteY18" fmla="*/ 187287 h 440675"/>
              <a:gd name="connsiteX19" fmla="*/ 1255923 w 1795749"/>
              <a:gd name="connsiteY19" fmla="*/ 198304 h 440675"/>
              <a:gd name="connsiteX20" fmla="*/ 1266940 w 1795749"/>
              <a:gd name="connsiteY20" fmla="*/ 242371 h 440675"/>
              <a:gd name="connsiteX21" fmla="*/ 1233889 w 1795749"/>
              <a:gd name="connsiteY21" fmla="*/ 330506 h 440675"/>
              <a:gd name="connsiteX22" fmla="*/ 1322024 w 1795749"/>
              <a:gd name="connsiteY22" fmla="*/ 352540 h 440675"/>
              <a:gd name="connsiteX23" fmla="*/ 1586429 w 1795749"/>
              <a:gd name="connsiteY23" fmla="*/ 330506 h 440675"/>
              <a:gd name="connsiteX24" fmla="*/ 1663547 w 1795749"/>
              <a:gd name="connsiteY24" fmla="*/ 297456 h 440675"/>
              <a:gd name="connsiteX25" fmla="*/ 1795749 w 1795749"/>
              <a:gd name="connsiteY25" fmla="*/ 308473 h 44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95749" h="440675">
                <a:moveTo>
                  <a:pt x="0" y="341523"/>
                </a:moveTo>
                <a:cubicBezTo>
                  <a:pt x="54895" y="268329"/>
                  <a:pt x="71238" y="254131"/>
                  <a:pt x="110168" y="176270"/>
                </a:cubicBezTo>
                <a:cubicBezTo>
                  <a:pt x="122675" y="151255"/>
                  <a:pt x="129127" y="123310"/>
                  <a:pt x="143219" y="99152"/>
                </a:cubicBezTo>
                <a:cubicBezTo>
                  <a:pt x="155067" y="78841"/>
                  <a:pt x="174244" y="63633"/>
                  <a:pt x="187287" y="44068"/>
                </a:cubicBezTo>
                <a:cubicBezTo>
                  <a:pt x="196397" y="30403"/>
                  <a:pt x="201976" y="14689"/>
                  <a:pt x="209320" y="0"/>
                </a:cubicBezTo>
                <a:cubicBezTo>
                  <a:pt x="212992" y="18362"/>
                  <a:pt x="217915" y="36517"/>
                  <a:pt x="220337" y="55085"/>
                </a:cubicBezTo>
                <a:cubicBezTo>
                  <a:pt x="249155" y="276022"/>
                  <a:pt x="222559" y="191022"/>
                  <a:pt x="264405" y="330506"/>
                </a:cubicBezTo>
                <a:cubicBezTo>
                  <a:pt x="273721" y="361558"/>
                  <a:pt x="275694" y="370495"/>
                  <a:pt x="297455" y="396608"/>
                </a:cubicBezTo>
                <a:cubicBezTo>
                  <a:pt x="307429" y="408577"/>
                  <a:pt x="316979" y="421928"/>
                  <a:pt x="330506" y="429658"/>
                </a:cubicBezTo>
                <a:cubicBezTo>
                  <a:pt x="343652" y="437170"/>
                  <a:pt x="359884" y="437003"/>
                  <a:pt x="374573" y="440675"/>
                </a:cubicBezTo>
                <a:cubicBezTo>
                  <a:pt x="392935" y="437003"/>
                  <a:pt x="412272" y="436612"/>
                  <a:pt x="429658" y="429658"/>
                </a:cubicBezTo>
                <a:cubicBezTo>
                  <a:pt x="449539" y="421706"/>
                  <a:pt x="465590" y="406184"/>
                  <a:pt x="484742" y="396608"/>
                </a:cubicBezTo>
                <a:cubicBezTo>
                  <a:pt x="511091" y="383433"/>
                  <a:pt x="544271" y="373092"/>
                  <a:pt x="572877" y="363557"/>
                </a:cubicBezTo>
                <a:cubicBezTo>
                  <a:pt x="580126" y="341811"/>
                  <a:pt x="597866" y="308305"/>
                  <a:pt x="572877" y="286439"/>
                </a:cubicBezTo>
                <a:cubicBezTo>
                  <a:pt x="551829" y="268022"/>
                  <a:pt x="521726" y="263775"/>
                  <a:pt x="495759" y="253388"/>
                </a:cubicBezTo>
                <a:cubicBezTo>
                  <a:pt x="469416" y="242851"/>
                  <a:pt x="446501" y="238320"/>
                  <a:pt x="418641" y="231355"/>
                </a:cubicBezTo>
                <a:cubicBezTo>
                  <a:pt x="521465" y="227683"/>
                  <a:pt x="624424" y="226756"/>
                  <a:pt x="727113" y="220338"/>
                </a:cubicBezTo>
                <a:cubicBezTo>
                  <a:pt x="940459" y="207004"/>
                  <a:pt x="886063" y="222859"/>
                  <a:pt x="1002535" y="176270"/>
                </a:cubicBezTo>
                <a:cubicBezTo>
                  <a:pt x="1064964" y="179942"/>
                  <a:pt x="1127520" y="181869"/>
                  <a:pt x="1189822" y="187287"/>
                </a:cubicBezTo>
                <a:cubicBezTo>
                  <a:pt x="1212076" y="189222"/>
                  <a:pt x="1237746" y="185321"/>
                  <a:pt x="1255923" y="198304"/>
                </a:cubicBezTo>
                <a:cubicBezTo>
                  <a:pt x="1268244" y="207105"/>
                  <a:pt x="1263268" y="227682"/>
                  <a:pt x="1266940" y="242371"/>
                </a:cubicBezTo>
                <a:cubicBezTo>
                  <a:pt x="1265794" y="244663"/>
                  <a:pt x="1223389" y="321506"/>
                  <a:pt x="1233889" y="330506"/>
                </a:cubicBezTo>
                <a:cubicBezTo>
                  <a:pt x="1256881" y="350214"/>
                  <a:pt x="1322024" y="352540"/>
                  <a:pt x="1322024" y="352540"/>
                </a:cubicBezTo>
                <a:cubicBezTo>
                  <a:pt x="1389077" y="348349"/>
                  <a:pt x="1509664" y="344463"/>
                  <a:pt x="1586429" y="330506"/>
                </a:cubicBezTo>
                <a:cubicBezTo>
                  <a:pt x="1611899" y="325875"/>
                  <a:pt x="1641846" y="308306"/>
                  <a:pt x="1663547" y="297456"/>
                </a:cubicBezTo>
                <a:lnTo>
                  <a:pt x="1795749" y="30847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47504" y="1295400"/>
            <a:ext cx="2039497" cy="9272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8247504" y="1676400"/>
            <a:ext cx="20394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413301" y="2628671"/>
            <a:ext cx="2303830" cy="762001"/>
            <a:chOff x="4889301" y="2628670"/>
            <a:chExt cx="2303830" cy="762001"/>
          </a:xfrm>
        </p:grpSpPr>
        <p:sp>
          <p:nvSpPr>
            <p:cNvPr id="36" name="Oval 35"/>
            <p:cNvSpPr/>
            <p:nvPr/>
          </p:nvSpPr>
          <p:spPr>
            <a:xfrm>
              <a:off x="4889301" y="2628671"/>
              <a:ext cx="1167094" cy="762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203555" y="2628670"/>
              <a:ext cx="428599" cy="38616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715240" y="3042749"/>
              <a:ext cx="477891" cy="339763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Freeform 40"/>
          <p:cNvSpPr/>
          <p:nvPr/>
        </p:nvSpPr>
        <p:spPr>
          <a:xfrm>
            <a:off x="6138736" y="5394316"/>
            <a:ext cx="620205" cy="412124"/>
          </a:xfrm>
          <a:custGeom>
            <a:avLst/>
            <a:gdLst>
              <a:gd name="connsiteX0" fmla="*/ 208725 w 620205"/>
              <a:gd name="connsiteY0" fmla="*/ 309254 h 412124"/>
              <a:gd name="connsiteX1" fmla="*/ 151575 w 620205"/>
              <a:gd name="connsiteY1" fmla="*/ 263534 h 412124"/>
              <a:gd name="connsiteX2" fmla="*/ 82995 w 620205"/>
              <a:gd name="connsiteY2" fmla="*/ 240674 h 412124"/>
              <a:gd name="connsiteX3" fmla="*/ 37275 w 620205"/>
              <a:gd name="connsiteY3" fmla="*/ 252104 h 412124"/>
              <a:gd name="connsiteX4" fmla="*/ 25845 w 620205"/>
              <a:gd name="connsiteY4" fmla="*/ 286394 h 412124"/>
              <a:gd name="connsiteX5" fmla="*/ 60135 w 620205"/>
              <a:gd name="connsiteY5" fmla="*/ 377834 h 412124"/>
              <a:gd name="connsiteX6" fmla="*/ 94425 w 620205"/>
              <a:gd name="connsiteY6" fmla="*/ 412124 h 412124"/>
              <a:gd name="connsiteX7" fmla="*/ 197295 w 620205"/>
              <a:gd name="connsiteY7" fmla="*/ 400694 h 412124"/>
              <a:gd name="connsiteX8" fmla="*/ 300165 w 620205"/>
              <a:gd name="connsiteY8" fmla="*/ 320684 h 412124"/>
              <a:gd name="connsiteX9" fmla="*/ 345885 w 620205"/>
              <a:gd name="connsiteY9" fmla="*/ 297824 h 412124"/>
              <a:gd name="connsiteX10" fmla="*/ 368745 w 620205"/>
              <a:gd name="connsiteY10" fmla="*/ 263534 h 412124"/>
              <a:gd name="connsiteX11" fmla="*/ 140145 w 620205"/>
              <a:gd name="connsiteY11" fmla="*/ 229244 h 412124"/>
              <a:gd name="connsiteX12" fmla="*/ 71565 w 620205"/>
              <a:gd name="connsiteY12" fmla="*/ 309254 h 412124"/>
              <a:gd name="connsiteX13" fmla="*/ 37275 w 620205"/>
              <a:gd name="connsiteY13" fmla="*/ 343544 h 412124"/>
              <a:gd name="connsiteX14" fmla="*/ 2985 w 620205"/>
              <a:gd name="connsiteY14" fmla="*/ 366404 h 412124"/>
              <a:gd name="connsiteX15" fmla="*/ 334455 w 620205"/>
              <a:gd name="connsiteY15" fmla="*/ 354974 h 412124"/>
              <a:gd name="connsiteX16" fmla="*/ 311595 w 620205"/>
              <a:gd name="connsiteY16" fmla="*/ 217814 h 412124"/>
              <a:gd name="connsiteX17" fmla="*/ 300165 w 620205"/>
              <a:gd name="connsiteY17" fmla="*/ 172094 h 412124"/>
              <a:gd name="connsiteX18" fmla="*/ 243015 w 620205"/>
              <a:gd name="connsiteY18" fmla="*/ 137804 h 412124"/>
              <a:gd name="connsiteX19" fmla="*/ 82995 w 620205"/>
              <a:gd name="connsiteY19" fmla="*/ 149234 h 412124"/>
              <a:gd name="connsiteX20" fmla="*/ 60135 w 620205"/>
              <a:gd name="connsiteY20" fmla="*/ 183524 h 412124"/>
              <a:gd name="connsiteX21" fmla="*/ 48705 w 620205"/>
              <a:gd name="connsiteY21" fmla="*/ 263534 h 412124"/>
              <a:gd name="connsiteX22" fmla="*/ 37275 w 620205"/>
              <a:gd name="connsiteY22" fmla="*/ 309254 h 412124"/>
              <a:gd name="connsiteX23" fmla="*/ 105855 w 620205"/>
              <a:gd name="connsiteY23" fmla="*/ 354974 h 412124"/>
              <a:gd name="connsiteX24" fmla="*/ 151575 w 620205"/>
              <a:gd name="connsiteY24" fmla="*/ 389264 h 412124"/>
              <a:gd name="connsiteX25" fmla="*/ 254445 w 620205"/>
              <a:gd name="connsiteY25" fmla="*/ 412124 h 412124"/>
              <a:gd name="connsiteX26" fmla="*/ 528765 w 620205"/>
              <a:gd name="connsiteY26" fmla="*/ 389264 h 412124"/>
              <a:gd name="connsiteX27" fmla="*/ 597345 w 620205"/>
              <a:gd name="connsiteY27" fmla="*/ 366404 h 412124"/>
              <a:gd name="connsiteX28" fmla="*/ 620205 w 620205"/>
              <a:gd name="connsiteY28" fmla="*/ 332114 h 412124"/>
              <a:gd name="connsiteX29" fmla="*/ 597345 w 620205"/>
              <a:gd name="connsiteY29" fmla="*/ 263534 h 412124"/>
              <a:gd name="connsiteX30" fmla="*/ 563055 w 620205"/>
              <a:gd name="connsiteY30" fmla="*/ 252104 h 412124"/>
              <a:gd name="connsiteX31" fmla="*/ 517335 w 620205"/>
              <a:gd name="connsiteY31" fmla="*/ 240674 h 412124"/>
              <a:gd name="connsiteX32" fmla="*/ 403035 w 620205"/>
              <a:gd name="connsiteY32" fmla="*/ 172094 h 412124"/>
              <a:gd name="connsiteX33" fmla="*/ 311595 w 620205"/>
              <a:gd name="connsiteY33" fmla="*/ 149234 h 412124"/>
              <a:gd name="connsiteX34" fmla="*/ 117285 w 620205"/>
              <a:gd name="connsiteY34" fmla="*/ 160664 h 412124"/>
              <a:gd name="connsiteX35" fmla="*/ 82995 w 620205"/>
              <a:gd name="connsiteY35" fmla="*/ 172094 h 412124"/>
              <a:gd name="connsiteX36" fmla="*/ 14415 w 620205"/>
              <a:gd name="connsiteY36" fmla="*/ 217814 h 412124"/>
              <a:gd name="connsiteX37" fmla="*/ 25845 w 620205"/>
              <a:gd name="connsiteY37" fmla="*/ 343544 h 412124"/>
              <a:gd name="connsiteX38" fmla="*/ 60135 w 620205"/>
              <a:gd name="connsiteY38" fmla="*/ 354974 h 412124"/>
              <a:gd name="connsiteX39" fmla="*/ 231585 w 620205"/>
              <a:gd name="connsiteY39" fmla="*/ 332114 h 412124"/>
              <a:gd name="connsiteX40" fmla="*/ 323025 w 620205"/>
              <a:gd name="connsiteY40" fmla="*/ 286394 h 412124"/>
              <a:gd name="connsiteX41" fmla="*/ 357315 w 620205"/>
              <a:gd name="connsiteY41" fmla="*/ 263534 h 412124"/>
              <a:gd name="connsiteX42" fmla="*/ 391605 w 620205"/>
              <a:gd name="connsiteY42" fmla="*/ 229244 h 412124"/>
              <a:gd name="connsiteX43" fmla="*/ 403035 w 620205"/>
              <a:gd name="connsiteY43" fmla="*/ 194954 h 412124"/>
              <a:gd name="connsiteX44" fmla="*/ 357315 w 620205"/>
              <a:gd name="connsiteY44" fmla="*/ 46364 h 412124"/>
              <a:gd name="connsiteX45" fmla="*/ 311595 w 620205"/>
              <a:gd name="connsiteY45" fmla="*/ 23504 h 412124"/>
              <a:gd name="connsiteX46" fmla="*/ 163005 w 620205"/>
              <a:gd name="connsiteY46" fmla="*/ 46364 h 412124"/>
              <a:gd name="connsiteX47" fmla="*/ 71565 w 620205"/>
              <a:gd name="connsiteY47" fmla="*/ 80654 h 412124"/>
              <a:gd name="connsiteX48" fmla="*/ 48705 w 620205"/>
              <a:gd name="connsiteY48" fmla="*/ 172094 h 412124"/>
              <a:gd name="connsiteX49" fmla="*/ 25845 w 620205"/>
              <a:gd name="connsiteY49" fmla="*/ 240674 h 412124"/>
              <a:gd name="connsiteX50" fmla="*/ 220155 w 620205"/>
              <a:gd name="connsiteY50" fmla="*/ 240674 h 412124"/>
              <a:gd name="connsiteX51" fmla="*/ 288735 w 620205"/>
              <a:gd name="connsiteY51" fmla="*/ 229244 h 412124"/>
              <a:gd name="connsiteX52" fmla="*/ 368745 w 620205"/>
              <a:gd name="connsiteY52" fmla="*/ 217814 h 412124"/>
              <a:gd name="connsiteX53" fmla="*/ 368745 w 620205"/>
              <a:gd name="connsiteY53" fmla="*/ 23504 h 412124"/>
              <a:gd name="connsiteX54" fmla="*/ 334455 w 620205"/>
              <a:gd name="connsiteY54" fmla="*/ 12074 h 412124"/>
              <a:gd name="connsiteX55" fmla="*/ 288735 w 620205"/>
              <a:gd name="connsiteY55" fmla="*/ 644 h 412124"/>
              <a:gd name="connsiteX56" fmla="*/ 197295 w 620205"/>
              <a:gd name="connsiteY56" fmla="*/ 23504 h 412124"/>
              <a:gd name="connsiteX57" fmla="*/ 105855 w 620205"/>
              <a:gd name="connsiteY57" fmla="*/ 644 h 41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20205" h="412124">
                <a:moveTo>
                  <a:pt x="208725" y="309254"/>
                </a:moveTo>
                <a:cubicBezTo>
                  <a:pt x="189675" y="294014"/>
                  <a:pt x="172992" y="275216"/>
                  <a:pt x="151575" y="263534"/>
                </a:cubicBezTo>
                <a:cubicBezTo>
                  <a:pt x="130421" y="251995"/>
                  <a:pt x="82995" y="240674"/>
                  <a:pt x="82995" y="240674"/>
                </a:cubicBezTo>
                <a:cubicBezTo>
                  <a:pt x="67755" y="244484"/>
                  <a:pt x="49542" y="242291"/>
                  <a:pt x="37275" y="252104"/>
                </a:cubicBezTo>
                <a:cubicBezTo>
                  <a:pt x="27867" y="259630"/>
                  <a:pt x="25845" y="274346"/>
                  <a:pt x="25845" y="286394"/>
                </a:cubicBezTo>
                <a:cubicBezTo>
                  <a:pt x="25845" y="310325"/>
                  <a:pt x="47130" y="359626"/>
                  <a:pt x="60135" y="377834"/>
                </a:cubicBezTo>
                <a:cubicBezTo>
                  <a:pt x="69530" y="390988"/>
                  <a:pt x="82995" y="400694"/>
                  <a:pt x="94425" y="412124"/>
                </a:cubicBezTo>
                <a:cubicBezTo>
                  <a:pt x="128715" y="408314"/>
                  <a:pt x="165768" y="414706"/>
                  <a:pt x="197295" y="400694"/>
                </a:cubicBezTo>
                <a:cubicBezTo>
                  <a:pt x="236992" y="383051"/>
                  <a:pt x="261310" y="340111"/>
                  <a:pt x="300165" y="320684"/>
                </a:cubicBezTo>
                <a:lnTo>
                  <a:pt x="345885" y="297824"/>
                </a:lnTo>
                <a:cubicBezTo>
                  <a:pt x="353505" y="286394"/>
                  <a:pt x="366802" y="277133"/>
                  <a:pt x="368745" y="263534"/>
                </a:cubicBezTo>
                <a:cubicBezTo>
                  <a:pt x="385668" y="145071"/>
                  <a:pt x="161034" y="228145"/>
                  <a:pt x="140145" y="229244"/>
                </a:cubicBezTo>
                <a:cubicBezTo>
                  <a:pt x="55059" y="314330"/>
                  <a:pt x="159542" y="206614"/>
                  <a:pt x="71565" y="309254"/>
                </a:cubicBezTo>
                <a:cubicBezTo>
                  <a:pt x="61045" y="321527"/>
                  <a:pt x="49693" y="333196"/>
                  <a:pt x="37275" y="343544"/>
                </a:cubicBezTo>
                <a:cubicBezTo>
                  <a:pt x="26722" y="352338"/>
                  <a:pt x="-10742" y="365876"/>
                  <a:pt x="2985" y="366404"/>
                </a:cubicBezTo>
                <a:lnTo>
                  <a:pt x="334455" y="354974"/>
                </a:lnTo>
                <a:cubicBezTo>
                  <a:pt x="326835" y="309254"/>
                  <a:pt x="320137" y="263371"/>
                  <a:pt x="311595" y="217814"/>
                </a:cubicBezTo>
                <a:cubicBezTo>
                  <a:pt x="308700" y="202374"/>
                  <a:pt x="310388" y="184021"/>
                  <a:pt x="300165" y="172094"/>
                </a:cubicBezTo>
                <a:cubicBezTo>
                  <a:pt x="285707" y="155226"/>
                  <a:pt x="262065" y="149234"/>
                  <a:pt x="243015" y="137804"/>
                </a:cubicBezTo>
                <a:cubicBezTo>
                  <a:pt x="189675" y="141614"/>
                  <a:pt x="134874" y="136264"/>
                  <a:pt x="82995" y="149234"/>
                </a:cubicBezTo>
                <a:cubicBezTo>
                  <a:pt x="69668" y="152566"/>
                  <a:pt x="64082" y="170366"/>
                  <a:pt x="60135" y="183524"/>
                </a:cubicBezTo>
                <a:cubicBezTo>
                  <a:pt x="52394" y="209329"/>
                  <a:pt x="53524" y="237028"/>
                  <a:pt x="48705" y="263534"/>
                </a:cubicBezTo>
                <a:cubicBezTo>
                  <a:pt x="45895" y="278990"/>
                  <a:pt x="41085" y="294014"/>
                  <a:pt x="37275" y="309254"/>
                </a:cubicBezTo>
                <a:cubicBezTo>
                  <a:pt x="117073" y="389052"/>
                  <a:pt x="28661" y="310863"/>
                  <a:pt x="105855" y="354974"/>
                </a:cubicBezTo>
                <a:cubicBezTo>
                  <a:pt x="122395" y="364425"/>
                  <a:pt x="133795" y="382425"/>
                  <a:pt x="151575" y="389264"/>
                </a:cubicBezTo>
                <a:cubicBezTo>
                  <a:pt x="184360" y="401874"/>
                  <a:pt x="220155" y="404504"/>
                  <a:pt x="254445" y="412124"/>
                </a:cubicBezTo>
                <a:cubicBezTo>
                  <a:pt x="345885" y="404504"/>
                  <a:pt x="437813" y="401391"/>
                  <a:pt x="528765" y="389264"/>
                </a:cubicBezTo>
                <a:cubicBezTo>
                  <a:pt x="552650" y="386079"/>
                  <a:pt x="576911" y="379175"/>
                  <a:pt x="597345" y="366404"/>
                </a:cubicBezTo>
                <a:cubicBezTo>
                  <a:pt x="608994" y="359123"/>
                  <a:pt x="612585" y="343544"/>
                  <a:pt x="620205" y="332114"/>
                </a:cubicBezTo>
                <a:cubicBezTo>
                  <a:pt x="612585" y="309254"/>
                  <a:pt x="611351" y="283142"/>
                  <a:pt x="597345" y="263534"/>
                </a:cubicBezTo>
                <a:cubicBezTo>
                  <a:pt x="590342" y="253730"/>
                  <a:pt x="574640" y="255414"/>
                  <a:pt x="563055" y="252104"/>
                </a:cubicBezTo>
                <a:cubicBezTo>
                  <a:pt x="547950" y="247788"/>
                  <a:pt x="532575" y="244484"/>
                  <a:pt x="517335" y="240674"/>
                </a:cubicBezTo>
                <a:cubicBezTo>
                  <a:pt x="468581" y="208172"/>
                  <a:pt x="452241" y="193182"/>
                  <a:pt x="403035" y="172094"/>
                </a:cubicBezTo>
                <a:cubicBezTo>
                  <a:pt x="372281" y="158914"/>
                  <a:pt x="345139" y="155943"/>
                  <a:pt x="311595" y="149234"/>
                </a:cubicBezTo>
                <a:cubicBezTo>
                  <a:pt x="246825" y="153044"/>
                  <a:pt x="181845" y="154208"/>
                  <a:pt x="117285" y="160664"/>
                </a:cubicBezTo>
                <a:cubicBezTo>
                  <a:pt x="105297" y="161863"/>
                  <a:pt x="93527" y="166243"/>
                  <a:pt x="82995" y="172094"/>
                </a:cubicBezTo>
                <a:cubicBezTo>
                  <a:pt x="58978" y="185437"/>
                  <a:pt x="14415" y="217814"/>
                  <a:pt x="14415" y="217814"/>
                </a:cubicBezTo>
                <a:cubicBezTo>
                  <a:pt x="18225" y="259724"/>
                  <a:pt x="12537" y="303621"/>
                  <a:pt x="25845" y="343544"/>
                </a:cubicBezTo>
                <a:cubicBezTo>
                  <a:pt x="29655" y="354974"/>
                  <a:pt x="48105" y="355642"/>
                  <a:pt x="60135" y="354974"/>
                </a:cubicBezTo>
                <a:cubicBezTo>
                  <a:pt x="117702" y="351776"/>
                  <a:pt x="174435" y="339734"/>
                  <a:pt x="231585" y="332114"/>
                </a:cubicBezTo>
                <a:cubicBezTo>
                  <a:pt x="283814" y="314704"/>
                  <a:pt x="261328" y="324955"/>
                  <a:pt x="323025" y="286394"/>
                </a:cubicBezTo>
                <a:cubicBezTo>
                  <a:pt x="334674" y="279113"/>
                  <a:pt x="346762" y="272328"/>
                  <a:pt x="357315" y="263534"/>
                </a:cubicBezTo>
                <a:cubicBezTo>
                  <a:pt x="369733" y="253186"/>
                  <a:pt x="380175" y="240674"/>
                  <a:pt x="391605" y="229244"/>
                </a:cubicBezTo>
                <a:cubicBezTo>
                  <a:pt x="395415" y="217814"/>
                  <a:pt x="403035" y="207002"/>
                  <a:pt x="403035" y="194954"/>
                </a:cubicBezTo>
                <a:cubicBezTo>
                  <a:pt x="403035" y="115414"/>
                  <a:pt x="413176" y="86265"/>
                  <a:pt x="357315" y="46364"/>
                </a:cubicBezTo>
                <a:cubicBezTo>
                  <a:pt x="343450" y="36460"/>
                  <a:pt x="326835" y="31124"/>
                  <a:pt x="311595" y="23504"/>
                </a:cubicBezTo>
                <a:cubicBezTo>
                  <a:pt x="290944" y="25799"/>
                  <a:pt x="197651" y="31516"/>
                  <a:pt x="163005" y="46364"/>
                </a:cubicBezTo>
                <a:cubicBezTo>
                  <a:pt x="59994" y="90512"/>
                  <a:pt x="216512" y="51665"/>
                  <a:pt x="71565" y="80654"/>
                </a:cubicBezTo>
                <a:cubicBezTo>
                  <a:pt x="36884" y="184698"/>
                  <a:pt x="90084" y="20373"/>
                  <a:pt x="48705" y="172094"/>
                </a:cubicBezTo>
                <a:cubicBezTo>
                  <a:pt x="42365" y="195341"/>
                  <a:pt x="25845" y="240674"/>
                  <a:pt x="25845" y="240674"/>
                </a:cubicBezTo>
                <a:cubicBezTo>
                  <a:pt x="108311" y="268163"/>
                  <a:pt x="59460" y="256743"/>
                  <a:pt x="220155" y="240674"/>
                </a:cubicBezTo>
                <a:cubicBezTo>
                  <a:pt x="243215" y="238368"/>
                  <a:pt x="265829" y="232768"/>
                  <a:pt x="288735" y="229244"/>
                </a:cubicBezTo>
                <a:cubicBezTo>
                  <a:pt x="315362" y="225147"/>
                  <a:pt x="342075" y="221624"/>
                  <a:pt x="368745" y="217814"/>
                </a:cubicBezTo>
                <a:cubicBezTo>
                  <a:pt x="387162" y="144145"/>
                  <a:pt x="397384" y="123740"/>
                  <a:pt x="368745" y="23504"/>
                </a:cubicBezTo>
                <a:cubicBezTo>
                  <a:pt x="365435" y="11919"/>
                  <a:pt x="345885" y="15884"/>
                  <a:pt x="334455" y="12074"/>
                </a:cubicBezTo>
                <a:cubicBezTo>
                  <a:pt x="242180" y="73591"/>
                  <a:pt x="346573" y="19923"/>
                  <a:pt x="288735" y="644"/>
                </a:cubicBezTo>
                <a:cubicBezTo>
                  <a:pt x="274942" y="-3954"/>
                  <a:pt x="215799" y="17336"/>
                  <a:pt x="197295" y="23504"/>
                </a:cubicBezTo>
                <a:lnTo>
                  <a:pt x="105855" y="644"/>
                </a:ln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107459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58000" y="73417"/>
            <a:ext cx="2971800" cy="15518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46396" y="0"/>
            <a:ext cx="3335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(FAIR SHARE)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46396" y="4646860"/>
            <a:ext cx="3302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John Doe    	23 Smith 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03130" y="4504246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6168736" y="4706810"/>
            <a:ext cx="4364182" cy="249655"/>
          </a:xfrm>
          <a:custGeom>
            <a:avLst/>
            <a:gdLst>
              <a:gd name="connsiteX0" fmla="*/ 0 w 4364182"/>
              <a:gd name="connsiteY0" fmla="*/ 52227 h 249655"/>
              <a:gd name="connsiteX1" fmla="*/ 124691 w 4364182"/>
              <a:gd name="connsiteY1" fmla="*/ 62618 h 249655"/>
              <a:gd name="connsiteX2" fmla="*/ 187037 w 4364182"/>
              <a:gd name="connsiteY2" fmla="*/ 93791 h 249655"/>
              <a:gd name="connsiteX3" fmla="*/ 270164 w 4364182"/>
              <a:gd name="connsiteY3" fmla="*/ 114573 h 249655"/>
              <a:gd name="connsiteX4" fmla="*/ 1620982 w 4364182"/>
              <a:gd name="connsiteY4" fmla="*/ 114573 h 249655"/>
              <a:gd name="connsiteX5" fmla="*/ 1756064 w 4364182"/>
              <a:gd name="connsiteY5" fmla="*/ 124964 h 249655"/>
              <a:gd name="connsiteX6" fmla="*/ 1963882 w 4364182"/>
              <a:gd name="connsiteY6" fmla="*/ 145746 h 249655"/>
              <a:gd name="connsiteX7" fmla="*/ 2098964 w 4364182"/>
              <a:gd name="connsiteY7" fmla="*/ 166527 h 249655"/>
              <a:gd name="connsiteX8" fmla="*/ 2223655 w 4364182"/>
              <a:gd name="connsiteY8" fmla="*/ 176918 h 249655"/>
              <a:gd name="connsiteX9" fmla="*/ 2327564 w 4364182"/>
              <a:gd name="connsiteY9" fmla="*/ 239264 h 249655"/>
              <a:gd name="connsiteX10" fmla="*/ 2379519 w 4364182"/>
              <a:gd name="connsiteY10" fmla="*/ 249655 h 249655"/>
              <a:gd name="connsiteX11" fmla="*/ 2576946 w 4364182"/>
              <a:gd name="connsiteY11" fmla="*/ 228873 h 249655"/>
              <a:gd name="connsiteX12" fmla="*/ 2608119 w 4364182"/>
              <a:gd name="connsiteY12" fmla="*/ 218482 h 249655"/>
              <a:gd name="connsiteX13" fmla="*/ 2680855 w 4364182"/>
              <a:gd name="connsiteY13" fmla="*/ 187309 h 249655"/>
              <a:gd name="connsiteX14" fmla="*/ 2712028 w 4364182"/>
              <a:gd name="connsiteY14" fmla="*/ 135355 h 249655"/>
              <a:gd name="connsiteX15" fmla="*/ 2878282 w 4364182"/>
              <a:gd name="connsiteY15" fmla="*/ 124964 h 249655"/>
              <a:gd name="connsiteX16" fmla="*/ 3054928 w 4364182"/>
              <a:gd name="connsiteY16" fmla="*/ 93791 h 249655"/>
              <a:gd name="connsiteX17" fmla="*/ 3158837 w 4364182"/>
              <a:gd name="connsiteY17" fmla="*/ 83400 h 249655"/>
              <a:gd name="connsiteX18" fmla="*/ 3241964 w 4364182"/>
              <a:gd name="connsiteY18" fmla="*/ 62618 h 249655"/>
              <a:gd name="connsiteX19" fmla="*/ 3345873 w 4364182"/>
              <a:gd name="connsiteY19" fmla="*/ 41836 h 249655"/>
              <a:gd name="connsiteX20" fmla="*/ 3584864 w 4364182"/>
              <a:gd name="connsiteY20" fmla="*/ 52227 h 249655"/>
              <a:gd name="connsiteX21" fmla="*/ 3616037 w 4364182"/>
              <a:gd name="connsiteY21" fmla="*/ 73009 h 249655"/>
              <a:gd name="connsiteX22" fmla="*/ 3657600 w 4364182"/>
              <a:gd name="connsiteY22" fmla="*/ 83400 h 249655"/>
              <a:gd name="connsiteX23" fmla="*/ 4073237 w 4364182"/>
              <a:gd name="connsiteY23" fmla="*/ 73009 h 249655"/>
              <a:gd name="connsiteX24" fmla="*/ 4187537 w 4364182"/>
              <a:gd name="connsiteY24" fmla="*/ 52227 h 249655"/>
              <a:gd name="connsiteX25" fmla="*/ 4208319 w 4364182"/>
              <a:gd name="connsiteY25" fmla="*/ 273 h 249655"/>
              <a:gd name="connsiteX26" fmla="*/ 4281055 w 4364182"/>
              <a:gd name="connsiteY26" fmla="*/ 21055 h 249655"/>
              <a:gd name="connsiteX27" fmla="*/ 4073237 w 4364182"/>
              <a:gd name="connsiteY27" fmla="*/ 52227 h 249655"/>
              <a:gd name="connsiteX28" fmla="*/ 3979719 w 4364182"/>
              <a:gd name="connsiteY28" fmla="*/ 83400 h 249655"/>
              <a:gd name="connsiteX29" fmla="*/ 3927764 w 4364182"/>
              <a:gd name="connsiteY29" fmla="*/ 114573 h 249655"/>
              <a:gd name="connsiteX30" fmla="*/ 3865419 w 4364182"/>
              <a:gd name="connsiteY30" fmla="*/ 135355 h 249655"/>
              <a:gd name="connsiteX31" fmla="*/ 3782291 w 4364182"/>
              <a:gd name="connsiteY31" fmla="*/ 166527 h 249655"/>
              <a:gd name="connsiteX32" fmla="*/ 3616037 w 4364182"/>
              <a:gd name="connsiteY32" fmla="*/ 156136 h 249655"/>
              <a:gd name="connsiteX33" fmla="*/ 3564082 w 4364182"/>
              <a:gd name="connsiteY33" fmla="*/ 135355 h 249655"/>
              <a:gd name="connsiteX34" fmla="*/ 3138055 w 4364182"/>
              <a:gd name="connsiteY34" fmla="*/ 145746 h 249655"/>
              <a:gd name="connsiteX35" fmla="*/ 2992582 w 4364182"/>
              <a:gd name="connsiteY35" fmla="*/ 156136 h 249655"/>
              <a:gd name="connsiteX36" fmla="*/ 2951019 w 4364182"/>
              <a:gd name="connsiteY36" fmla="*/ 166527 h 249655"/>
              <a:gd name="connsiteX37" fmla="*/ 2587337 w 4364182"/>
              <a:gd name="connsiteY37" fmla="*/ 124964 h 249655"/>
              <a:gd name="connsiteX38" fmla="*/ 2452255 w 4364182"/>
              <a:gd name="connsiteY38" fmla="*/ 93791 h 249655"/>
              <a:gd name="connsiteX39" fmla="*/ 2296391 w 4364182"/>
              <a:gd name="connsiteY39" fmla="*/ 83400 h 249655"/>
              <a:gd name="connsiteX40" fmla="*/ 2036619 w 4364182"/>
              <a:gd name="connsiteY40" fmla="*/ 93791 h 249655"/>
              <a:gd name="connsiteX41" fmla="*/ 1932709 w 4364182"/>
              <a:gd name="connsiteY41" fmla="*/ 114573 h 249655"/>
              <a:gd name="connsiteX42" fmla="*/ 1641764 w 4364182"/>
              <a:gd name="connsiteY42" fmla="*/ 145746 h 249655"/>
              <a:gd name="connsiteX43" fmla="*/ 1548246 w 4364182"/>
              <a:gd name="connsiteY43" fmla="*/ 156136 h 249655"/>
              <a:gd name="connsiteX44" fmla="*/ 1402773 w 4364182"/>
              <a:gd name="connsiteY44" fmla="*/ 166527 h 249655"/>
              <a:gd name="connsiteX45" fmla="*/ 1350819 w 4364182"/>
              <a:gd name="connsiteY45" fmla="*/ 176918 h 249655"/>
              <a:gd name="connsiteX46" fmla="*/ 1236519 w 4364182"/>
              <a:gd name="connsiteY46" fmla="*/ 124964 h 249655"/>
              <a:gd name="connsiteX47" fmla="*/ 1194955 w 4364182"/>
              <a:gd name="connsiteY47" fmla="*/ 114573 h 249655"/>
              <a:gd name="connsiteX48" fmla="*/ 1059873 w 4364182"/>
              <a:gd name="connsiteY48" fmla="*/ 93791 h 249655"/>
              <a:gd name="connsiteX49" fmla="*/ 706582 w 4364182"/>
              <a:gd name="connsiteY49" fmla="*/ 104182 h 249655"/>
              <a:gd name="connsiteX50" fmla="*/ 301337 w 4364182"/>
              <a:gd name="connsiteY50" fmla="*/ 104182 h 249655"/>
              <a:gd name="connsiteX51" fmla="*/ 207819 w 4364182"/>
              <a:gd name="connsiteY51" fmla="*/ 124964 h 249655"/>
              <a:gd name="connsiteX52" fmla="*/ 155864 w 4364182"/>
              <a:gd name="connsiteY52" fmla="*/ 135355 h 249655"/>
              <a:gd name="connsiteX53" fmla="*/ 124691 w 4364182"/>
              <a:gd name="connsiteY53" fmla="*/ 145746 h 249655"/>
              <a:gd name="connsiteX54" fmla="*/ 852055 w 4364182"/>
              <a:gd name="connsiteY54" fmla="*/ 135355 h 249655"/>
              <a:gd name="connsiteX55" fmla="*/ 893619 w 4364182"/>
              <a:gd name="connsiteY55" fmla="*/ 124964 h 249655"/>
              <a:gd name="connsiteX56" fmla="*/ 987137 w 4364182"/>
              <a:gd name="connsiteY56" fmla="*/ 93791 h 249655"/>
              <a:gd name="connsiteX57" fmla="*/ 1454728 w 4364182"/>
              <a:gd name="connsiteY57" fmla="*/ 104182 h 249655"/>
              <a:gd name="connsiteX58" fmla="*/ 1610591 w 4364182"/>
              <a:gd name="connsiteY58" fmla="*/ 114573 h 249655"/>
              <a:gd name="connsiteX59" fmla="*/ 1735282 w 4364182"/>
              <a:gd name="connsiteY59" fmla="*/ 104182 h 249655"/>
              <a:gd name="connsiteX60" fmla="*/ 2306782 w 4364182"/>
              <a:gd name="connsiteY60" fmla="*/ 93791 h 249655"/>
              <a:gd name="connsiteX61" fmla="*/ 2410691 w 4364182"/>
              <a:gd name="connsiteY61" fmla="*/ 73009 h 249655"/>
              <a:gd name="connsiteX62" fmla="*/ 2722419 w 4364182"/>
              <a:gd name="connsiteY62" fmla="*/ 52227 h 249655"/>
              <a:gd name="connsiteX63" fmla="*/ 2909455 w 4364182"/>
              <a:gd name="connsiteY63" fmla="*/ 31446 h 249655"/>
              <a:gd name="connsiteX64" fmla="*/ 3086100 w 4364182"/>
              <a:gd name="connsiteY64" fmla="*/ 41836 h 249655"/>
              <a:gd name="connsiteX65" fmla="*/ 3179619 w 4364182"/>
              <a:gd name="connsiteY65" fmla="*/ 83400 h 249655"/>
              <a:gd name="connsiteX66" fmla="*/ 3210791 w 4364182"/>
              <a:gd name="connsiteY66" fmla="*/ 104182 h 249655"/>
              <a:gd name="connsiteX67" fmla="*/ 3304309 w 4364182"/>
              <a:gd name="connsiteY67" fmla="*/ 114573 h 249655"/>
              <a:gd name="connsiteX68" fmla="*/ 3501737 w 4364182"/>
              <a:gd name="connsiteY68" fmla="*/ 145746 h 249655"/>
              <a:gd name="connsiteX69" fmla="*/ 3564082 w 4364182"/>
              <a:gd name="connsiteY69" fmla="*/ 166527 h 249655"/>
              <a:gd name="connsiteX70" fmla="*/ 3709555 w 4364182"/>
              <a:gd name="connsiteY70" fmla="*/ 114573 h 249655"/>
              <a:gd name="connsiteX71" fmla="*/ 3990109 w 4364182"/>
              <a:gd name="connsiteY71" fmla="*/ 104182 h 249655"/>
              <a:gd name="connsiteX72" fmla="*/ 4125191 w 4364182"/>
              <a:gd name="connsiteY72" fmla="*/ 93791 h 249655"/>
              <a:gd name="connsiteX73" fmla="*/ 4187537 w 4364182"/>
              <a:gd name="connsiteY73" fmla="*/ 62618 h 249655"/>
              <a:gd name="connsiteX74" fmla="*/ 4364182 w 4364182"/>
              <a:gd name="connsiteY74" fmla="*/ 73009 h 24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364182" h="249655">
                <a:moveTo>
                  <a:pt x="0" y="52227"/>
                </a:moveTo>
                <a:cubicBezTo>
                  <a:pt x="41564" y="55691"/>
                  <a:pt x="83976" y="53570"/>
                  <a:pt x="124691" y="62618"/>
                </a:cubicBezTo>
                <a:cubicBezTo>
                  <a:pt x="147373" y="67658"/>
                  <a:pt x="165156" y="85976"/>
                  <a:pt x="187037" y="93791"/>
                </a:cubicBezTo>
                <a:cubicBezTo>
                  <a:pt x="213935" y="103397"/>
                  <a:pt x="242455" y="107646"/>
                  <a:pt x="270164" y="114573"/>
                </a:cubicBezTo>
                <a:cubicBezTo>
                  <a:pt x="941264" y="105743"/>
                  <a:pt x="1013857" y="96450"/>
                  <a:pt x="1620982" y="114573"/>
                </a:cubicBezTo>
                <a:cubicBezTo>
                  <a:pt x="1666122" y="115920"/>
                  <a:pt x="1711060" y="121214"/>
                  <a:pt x="1756064" y="124964"/>
                </a:cubicBezTo>
                <a:cubicBezTo>
                  <a:pt x="1804411" y="128993"/>
                  <a:pt x="1912020" y="138674"/>
                  <a:pt x="1963882" y="145746"/>
                </a:cubicBezTo>
                <a:cubicBezTo>
                  <a:pt x="2009021" y="151901"/>
                  <a:pt x="2053731" y="161099"/>
                  <a:pt x="2098964" y="166527"/>
                </a:cubicBezTo>
                <a:cubicBezTo>
                  <a:pt x="2140375" y="171496"/>
                  <a:pt x="2182091" y="173454"/>
                  <a:pt x="2223655" y="176918"/>
                </a:cubicBezTo>
                <a:cubicBezTo>
                  <a:pt x="2263330" y="206674"/>
                  <a:pt x="2277201" y="220950"/>
                  <a:pt x="2327564" y="239264"/>
                </a:cubicBezTo>
                <a:cubicBezTo>
                  <a:pt x="2344162" y="245300"/>
                  <a:pt x="2362201" y="246191"/>
                  <a:pt x="2379519" y="249655"/>
                </a:cubicBezTo>
                <a:cubicBezTo>
                  <a:pt x="2417947" y="246162"/>
                  <a:pt x="2531537" y="237129"/>
                  <a:pt x="2576946" y="228873"/>
                </a:cubicBezTo>
                <a:cubicBezTo>
                  <a:pt x="2587722" y="226914"/>
                  <a:pt x="2597949" y="222550"/>
                  <a:pt x="2608119" y="218482"/>
                </a:cubicBezTo>
                <a:cubicBezTo>
                  <a:pt x="2632611" y="208685"/>
                  <a:pt x="2656610" y="197700"/>
                  <a:pt x="2680855" y="187309"/>
                </a:cubicBezTo>
                <a:cubicBezTo>
                  <a:pt x="2691246" y="169991"/>
                  <a:pt x="2692769" y="141437"/>
                  <a:pt x="2712028" y="135355"/>
                </a:cubicBezTo>
                <a:cubicBezTo>
                  <a:pt x="2764977" y="118634"/>
                  <a:pt x="2822965" y="129774"/>
                  <a:pt x="2878282" y="124964"/>
                </a:cubicBezTo>
                <a:cubicBezTo>
                  <a:pt x="2960836" y="117785"/>
                  <a:pt x="2963274" y="107539"/>
                  <a:pt x="3054928" y="93791"/>
                </a:cubicBezTo>
                <a:cubicBezTo>
                  <a:pt x="3089352" y="88627"/>
                  <a:pt x="3124201" y="86864"/>
                  <a:pt x="3158837" y="83400"/>
                </a:cubicBezTo>
                <a:cubicBezTo>
                  <a:pt x="3186546" y="76473"/>
                  <a:pt x="3214036" y="68603"/>
                  <a:pt x="3241964" y="62618"/>
                </a:cubicBezTo>
                <a:cubicBezTo>
                  <a:pt x="3420314" y="24400"/>
                  <a:pt x="3214785" y="74608"/>
                  <a:pt x="3345873" y="41836"/>
                </a:cubicBezTo>
                <a:cubicBezTo>
                  <a:pt x="3425537" y="45300"/>
                  <a:pt x="3505651" y="43087"/>
                  <a:pt x="3584864" y="52227"/>
                </a:cubicBezTo>
                <a:cubicBezTo>
                  <a:pt x="3597270" y="53658"/>
                  <a:pt x="3604558" y="68090"/>
                  <a:pt x="3616037" y="73009"/>
                </a:cubicBezTo>
                <a:cubicBezTo>
                  <a:pt x="3629163" y="78635"/>
                  <a:pt x="3643746" y="79936"/>
                  <a:pt x="3657600" y="83400"/>
                </a:cubicBezTo>
                <a:lnTo>
                  <a:pt x="4073237" y="73009"/>
                </a:lnTo>
                <a:cubicBezTo>
                  <a:pt x="4090223" y="72270"/>
                  <a:pt x="4167551" y="56224"/>
                  <a:pt x="4187537" y="52227"/>
                </a:cubicBezTo>
                <a:cubicBezTo>
                  <a:pt x="4194464" y="34909"/>
                  <a:pt x="4192799" y="10619"/>
                  <a:pt x="4208319" y="273"/>
                </a:cubicBezTo>
                <a:cubicBezTo>
                  <a:pt x="4212668" y="-2626"/>
                  <a:pt x="4273027" y="18379"/>
                  <a:pt x="4281055" y="21055"/>
                </a:cubicBezTo>
                <a:cubicBezTo>
                  <a:pt x="4128819" y="46427"/>
                  <a:pt x="4198176" y="36609"/>
                  <a:pt x="4073237" y="52227"/>
                </a:cubicBezTo>
                <a:cubicBezTo>
                  <a:pt x="4042064" y="62618"/>
                  <a:pt x="4009921" y="70456"/>
                  <a:pt x="3979719" y="83400"/>
                </a:cubicBezTo>
                <a:cubicBezTo>
                  <a:pt x="3961156" y="91356"/>
                  <a:pt x="3946150" y="106216"/>
                  <a:pt x="3927764" y="114573"/>
                </a:cubicBezTo>
                <a:cubicBezTo>
                  <a:pt x="3907822" y="123638"/>
                  <a:pt x="3886006" y="127869"/>
                  <a:pt x="3865419" y="135355"/>
                </a:cubicBezTo>
                <a:cubicBezTo>
                  <a:pt x="3728759" y="185049"/>
                  <a:pt x="3874928" y="135648"/>
                  <a:pt x="3782291" y="166527"/>
                </a:cubicBezTo>
                <a:cubicBezTo>
                  <a:pt x="3726873" y="163063"/>
                  <a:pt x="3671005" y="163988"/>
                  <a:pt x="3616037" y="156136"/>
                </a:cubicBezTo>
                <a:cubicBezTo>
                  <a:pt x="3597572" y="153498"/>
                  <a:pt x="3582730" y="135760"/>
                  <a:pt x="3564082" y="135355"/>
                </a:cubicBezTo>
                <a:lnTo>
                  <a:pt x="3138055" y="145746"/>
                </a:lnTo>
                <a:cubicBezTo>
                  <a:pt x="3089564" y="149209"/>
                  <a:pt x="3040899" y="150768"/>
                  <a:pt x="2992582" y="156136"/>
                </a:cubicBezTo>
                <a:cubicBezTo>
                  <a:pt x="2978389" y="157713"/>
                  <a:pt x="2965288" y="167098"/>
                  <a:pt x="2951019" y="166527"/>
                </a:cubicBezTo>
                <a:cubicBezTo>
                  <a:pt x="2880332" y="163700"/>
                  <a:pt x="2673552" y="140930"/>
                  <a:pt x="2587337" y="124964"/>
                </a:cubicBezTo>
                <a:cubicBezTo>
                  <a:pt x="2541899" y="116549"/>
                  <a:pt x="2498001" y="100326"/>
                  <a:pt x="2452255" y="93791"/>
                </a:cubicBezTo>
                <a:cubicBezTo>
                  <a:pt x="2400708" y="86427"/>
                  <a:pt x="2348346" y="86864"/>
                  <a:pt x="2296391" y="83400"/>
                </a:cubicBezTo>
                <a:cubicBezTo>
                  <a:pt x="2209800" y="86864"/>
                  <a:pt x="2122962" y="86390"/>
                  <a:pt x="2036619" y="93791"/>
                </a:cubicBezTo>
                <a:cubicBezTo>
                  <a:pt x="2001425" y="96808"/>
                  <a:pt x="1932709" y="114573"/>
                  <a:pt x="1932709" y="114573"/>
                </a:cubicBezTo>
                <a:cubicBezTo>
                  <a:pt x="1814605" y="173626"/>
                  <a:pt x="1918037" y="129003"/>
                  <a:pt x="1641764" y="145746"/>
                </a:cubicBezTo>
                <a:cubicBezTo>
                  <a:pt x="1610457" y="147643"/>
                  <a:pt x="1579493" y="153419"/>
                  <a:pt x="1548246" y="156136"/>
                </a:cubicBezTo>
                <a:cubicBezTo>
                  <a:pt x="1499814" y="160347"/>
                  <a:pt x="1451264" y="163063"/>
                  <a:pt x="1402773" y="166527"/>
                </a:cubicBezTo>
                <a:cubicBezTo>
                  <a:pt x="1385455" y="169991"/>
                  <a:pt x="1368407" y="178517"/>
                  <a:pt x="1350819" y="176918"/>
                </a:cubicBezTo>
                <a:cubicBezTo>
                  <a:pt x="1291443" y="171520"/>
                  <a:pt x="1286855" y="147335"/>
                  <a:pt x="1236519" y="124964"/>
                </a:cubicBezTo>
                <a:cubicBezTo>
                  <a:pt x="1223469" y="119164"/>
                  <a:pt x="1209019" y="117055"/>
                  <a:pt x="1194955" y="114573"/>
                </a:cubicBezTo>
                <a:cubicBezTo>
                  <a:pt x="1150091" y="106656"/>
                  <a:pt x="1104900" y="100718"/>
                  <a:pt x="1059873" y="93791"/>
                </a:cubicBezTo>
                <a:cubicBezTo>
                  <a:pt x="942109" y="97255"/>
                  <a:pt x="824397" y="104182"/>
                  <a:pt x="706582" y="104182"/>
                </a:cubicBezTo>
                <a:cubicBezTo>
                  <a:pt x="185506" y="104182"/>
                  <a:pt x="767303" y="78295"/>
                  <a:pt x="301337" y="104182"/>
                </a:cubicBezTo>
                <a:cubicBezTo>
                  <a:pt x="129772" y="132776"/>
                  <a:pt x="310141" y="99383"/>
                  <a:pt x="207819" y="124964"/>
                </a:cubicBezTo>
                <a:cubicBezTo>
                  <a:pt x="190685" y="129248"/>
                  <a:pt x="172998" y="131072"/>
                  <a:pt x="155864" y="135355"/>
                </a:cubicBezTo>
                <a:cubicBezTo>
                  <a:pt x="145238" y="138012"/>
                  <a:pt x="113738" y="145746"/>
                  <a:pt x="124691" y="145746"/>
                </a:cubicBezTo>
                <a:cubicBezTo>
                  <a:pt x="367170" y="145746"/>
                  <a:pt x="609600" y="138819"/>
                  <a:pt x="852055" y="135355"/>
                </a:cubicBezTo>
                <a:cubicBezTo>
                  <a:pt x="865910" y="131891"/>
                  <a:pt x="880071" y="129480"/>
                  <a:pt x="893619" y="124964"/>
                </a:cubicBezTo>
                <a:cubicBezTo>
                  <a:pt x="1011004" y="85835"/>
                  <a:pt x="887532" y="118692"/>
                  <a:pt x="987137" y="93791"/>
                </a:cubicBezTo>
                <a:lnTo>
                  <a:pt x="1454728" y="104182"/>
                </a:lnTo>
                <a:cubicBezTo>
                  <a:pt x="1506769" y="105917"/>
                  <a:pt x="1558521" y="114573"/>
                  <a:pt x="1610591" y="114573"/>
                </a:cubicBezTo>
                <a:cubicBezTo>
                  <a:pt x="1652299" y="114573"/>
                  <a:pt x="1693593" y="105426"/>
                  <a:pt x="1735282" y="104182"/>
                </a:cubicBezTo>
                <a:cubicBezTo>
                  <a:pt x="1925729" y="98497"/>
                  <a:pt x="2116282" y="97255"/>
                  <a:pt x="2306782" y="93791"/>
                </a:cubicBezTo>
                <a:cubicBezTo>
                  <a:pt x="2341418" y="86864"/>
                  <a:pt x="2375801" y="78518"/>
                  <a:pt x="2410691" y="73009"/>
                </a:cubicBezTo>
                <a:cubicBezTo>
                  <a:pt x="2506205" y="57928"/>
                  <a:pt x="2636277" y="56329"/>
                  <a:pt x="2722419" y="52227"/>
                </a:cubicBezTo>
                <a:cubicBezTo>
                  <a:pt x="2755575" y="48082"/>
                  <a:pt x="2883106" y="31446"/>
                  <a:pt x="2909455" y="31446"/>
                </a:cubicBezTo>
                <a:cubicBezTo>
                  <a:pt x="2968438" y="31446"/>
                  <a:pt x="3027218" y="38373"/>
                  <a:pt x="3086100" y="41836"/>
                </a:cubicBezTo>
                <a:cubicBezTo>
                  <a:pt x="3144230" y="56369"/>
                  <a:pt x="3119699" y="45950"/>
                  <a:pt x="3179619" y="83400"/>
                </a:cubicBezTo>
                <a:cubicBezTo>
                  <a:pt x="3190209" y="90019"/>
                  <a:pt x="3198676" y="101153"/>
                  <a:pt x="3210791" y="104182"/>
                </a:cubicBezTo>
                <a:cubicBezTo>
                  <a:pt x="3241219" y="111789"/>
                  <a:pt x="3273136" y="111109"/>
                  <a:pt x="3304309" y="114573"/>
                </a:cubicBezTo>
                <a:cubicBezTo>
                  <a:pt x="3403318" y="164077"/>
                  <a:pt x="3293871" y="116052"/>
                  <a:pt x="3501737" y="145746"/>
                </a:cubicBezTo>
                <a:cubicBezTo>
                  <a:pt x="3523423" y="148844"/>
                  <a:pt x="3564082" y="166527"/>
                  <a:pt x="3564082" y="166527"/>
                </a:cubicBezTo>
                <a:cubicBezTo>
                  <a:pt x="3612573" y="149209"/>
                  <a:pt x="3658607" y="122029"/>
                  <a:pt x="3709555" y="114573"/>
                </a:cubicBezTo>
                <a:cubicBezTo>
                  <a:pt x="3802151" y="101022"/>
                  <a:pt x="3896644" y="108855"/>
                  <a:pt x="3990109" y="104182"/>
                </a:cubicBezTo>
                <a:cubicBezTo>
                  <a:pt x="4035213" y="101927"/>
                  <a:pt x="4080164" y="97255"/>
                  <a:pt x="4125191" y="93791"/>
                </a:cubicBezTo>
                <a:cubicBezTo>
                  <a:pt x="4145973" y="83400"/>
                  <a:pt x="4164389" y="64631"/>
                  <a:pt x="4187537" y="62618"/>
                </a:cubicBezTo>
                <a:cubicBezTo>
                  <a:pt x="4246299" y="57508"/>
                  <a:pt x="4364182" y="73009"/>
                  <a:pt x="4364182" y="7300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6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41" grpId="0" animBg="1"/>
      <p:bldP spid="3" grpId="0"/>
      <p:bldP spid="4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0298" y="2932389"/>
            <a:ext cx="7268324" cy="3546997"/>
          </a:xfrm>
        </p:spPr>
        <p:txBody>
          <a:bodyPr/>
          <a:lstStyle/>
          <a:p>
            <a:pPr algn="ctr"/>
            <a:r>
              <a:rPr lang="en-US" sz="6000" b="1" dirty="0" smtClean="0"/>
              <a:t>What’s Your Goal?</a:t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Logistics?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CD48235-D7E6-4746-A95C-7DA234688452}" type="slidenum">
              <a:rPr lang="en-US" smtClean="0">
                <a:solidFill>
                  <a:srgbClr val="1B337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1B33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5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ssroots brief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Echo Cove">
  <a:themeElements>
    <a:clrScheme name="EchoCove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1B337F"/>
      </a:accent1>
      <a:accent2>
        <a:srgbClr val="57B432"/>
      </a:accent2>
      <a:accent3>
        <a:srgbClr val="F1BF09"/>
      </a:accent3>
      <a:accent4>
        <a:srgbClr val="1D71CD"/>
      </a:accent4>
      <a:accent5>
        <a:srgbClr val="306F1F"/>
      </a:accent5>
      <a:accent6>
        <a:srgbClr val="A5A5A5"/>
      </a:accent6>
      <a:hlink>
        <a:srgbClr val="0563C1"/>
      </a:hlink>
      <a:folHlink>
        <a:srgbClr val="A0E373"/>
      </a:folHlink>
    </a:clrScheme>
    <a:fontScheme name="EchoCov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rgbClr val="C0DDF8"/>
            </a:gs>
            <a:gs pos="39000">
              <a:srgbClr val="3588E3"/>
            </a:gs>
            <a:gs pos="100000">
              <a:schemeClr val="accent4">
                <a:lumMod val="75000"/>
              </a:schemeClr>
            </a:gs>
          </a:gsLst>
          <a:lin ang="30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noAutofit/>
      </a:bodyPr>
      <a:lstStyle>
        <a:defPPr>
          <a:spcBef>
            <a:spcPts val="600"/>
          </a:spcBef>
          <a:defRPr sz="1100" b="0" dirty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Echo Cove" id="{8FE65D4C-8544-4BFB-AA5D-F20CBCA7C2EF}" vid="{76A413B4-12A0-4055-BC88-0A683602446D}"/>
    </a:ext>
  </a:extLst>
</a:theme>
</file>

<file path=ppt/theme/theme4.xml><?xml version="1.0" encoding="utf-8"?>
<a:theme xmlns:a="http://schemas.openxmlformats.org/drawingml/2006/main" name="6_Echo Cove">
  <a:themeElements>
    <a:clrScheme name="EchoCove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1B337F"/>
      </a:accent1>
      <a:accent2>
        <a:srgbClr val="57B432"/>
      </a:accent2>
      <a:accent3>
        <a:srgbClr val="F1BF09"/>
      </a:accent3>
      <a:accent4>
        <a:srgbClr val="1D71CD"/>
      </a:accent4>
      <a:accent5>
        <a:srgbClr val="306F1F"/>
      </a:accent5>
      <a:accent6>
        <a:srgbClr val="A5A5A5"/>
      </a:accent6>
      <a:hlink>
        <a:srgbClr val="0563C1"/>
      </a:hlink>
      <a:folHlink>
        <a:srgbClr val="A0E373"/>
      </a:folHlink>
    </a:clrScheme>
    <a:fontScheme name="EchoCov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rgbClr val="C0DDF8"/>
            </a:gs>
            <a:gs pos="39000">
              <a:srgbClr val="3588E3"/>
            </a:gs>
            <a:gs pos="100000">
              <a:schemeClr val="accent4">
                <a:lumMod val="75000"/>
              </a:schemeClr>
            </a:gs>
          </a:gsLst>
          <a:lin ang="300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noAutofit/>
      </a:bodyPr>
      <a:lstStyle>
        <a:defPPr>
          <a:spcBef>
            <a:spcPts val="600"/>
          </a:spcBef>
          <a:defRPr sz="1100" b="0" dirty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Echo Cove" id="{8FE65D4C-8544-4BFB-AA5D-F20CBCA7C2EF}" vid="{76A413B4-12A0-4055-BC88-0A683602446D}"/>
    </a:ext>
  </a:extLst>
</a:theme>
</file>

<file path=ppt/theme/theme5.xml><?xml version="1.0" encoding="utf-8"?>
<a:theme xmlns:a="http://schemas.openxmlformats.org/drawingml/2006/main" name="3_Office Theme">
  <a:themeElements>
    <a:clrScheme name="MassBudget">
      <a:dk1>
        <a:sysClr val="windowText" lastClr="000000"/>
      </a:dk1>
      <a:lt1>
        <a:srgbClr val="FFFFFF"/>
      </a:lt1>
      <a:dk2>
        <a:srgbClr val="338BB2"/>
      </a:dk2>
      <a:lt2>
        <a:srgbClr val="86CBEA"/>
      </a:lt2>
      <a:accent1>
        <a:srgbClr val="33B298"/>
      </a:accent1>
      <a:accent2>
        <a:srgbClr val="B2E5DB"/>
      </a:accent2>
      <a:accent3>
        <a:srgbClr val="FFD8B2"/>
      </a:accent3>
      <a:accent4>
        <a:srgbClr val="E68900"/>
      </a:accent4>
      <a:accent5>
        <a:srgbClr val="993366"/>
      </a:accent5>
      <a:accent6>
        <a:srgbClr val="005C84"/>
      </a:accent6>
      <a:hlink>
        <a:srgbClr val="0070C0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choCove">
    <a:dk1>
      <a:sysClr val="windowText" lastClr="000000"/>
    </a:dk1>
    <a:lt1>
      <a:sysClr val="window" lastClr="FFFFFF"/>
    </a:lt1>
    <a:dk2>
      <a:srgbClr val="757070"/>
    </a:dk2>
    <a:lt2>
      <a:srgbClr val="E7E6E6"/>
    </a:lt2>
    <a:accent1>
      <a:srgbClr val="1B337F"/>
    </a:accent1>
    <a:accent2>
      <a:srgbClr val="57B432"/>
    </a:accent2>
    <a:accent3>
      <a:srgbClr val="F1BF09"/>
    </a:accent3>
    <a:accent4>
      <a:srgbClr val="1D71CD"/>
    </a:accent4>
    <a:accent5>
      <a:srgbClr val="306F1F"/>
    </a:accent5>
    <a:accent6>
      <a:srgbClr val="A5A5A5"/>
    </a:accent6>
    <a:hlink>
      <a:srgbClr val="0563C1"/>
    </a:hlink>
    <a:folHlink>
      <a:srgbClr val="A0E373"/>
    </a:folHlink>
  </a:clrScheme>
  <a:fontScheme name="EchoCove">
    <a:majorFont>
      <a:latin typeface="Century Gothi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673</Words>
  <Application>Microsoft Office PowerPoint</Application>
  <PresentationFormat>Custom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1_Custom Design</vt:lpstr>
      <vt:lpstr>Grassroots briefing</vt:lpstr>
      <vt:lpstr>3_Echo Cove</vt:lpstr>
      <vt:lpstr>6_Echo Cove</vt:lpstr>
      <vt:lpstr>3_Office Theme</vt:lpstr>
      <vt:lpstr> Massachusetts  Fair Share Amendment    Signature Gathering Training</vt:lpstr>
      <vt:lpstr>Fair Share Amendment</vt:lpstr>
      <vt:lpstr>Campaign Timeline</vt:lpstr>
      <vt:lpstr>Support for the amendment increases sharply at $1M</vt:lpstr>
      <vt:lpstr>PowerPoint Presentation</vt:lpstr>
      <vt:lpstr>PowerPoint Presentation</vt:lpstr>
      <vt:lpstr>Collecting Signatures</vt:lpstr>
      <vt:lpstr>How to screw up a petition</vt:lpstr>
      <vt:lpstr>What’s Your Goal?  Logistics?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nrodriguez</dc:creator>
  <cp:lastModifiedBy>Philip Katz</cp:lastModifiedBy>
  <cp:revision>77</cp:revision>
  <cp:lastPrinted>2015-08-05T16:33:30Z</cp:lastPrinted>
  <dcterms:created xsi:type="dcterms:W3CDTF">2015-02-24T15:16:22Z</dcterms:created>
  <dcterms:modified xsi:type="dcterms:W3CDTF">2015-09-15T15:43:05Z</dcterms:modified>
</cp:coreProperties>
</file>